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6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C9A89-3C0A-49EB-AADC-5C0E3C1B114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6BE0B-1252-4EE1-9096-71ECC47F217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C9A89-3C0A-49EB-AADC-5C0E3C1B114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6BE0B-1252-4EE1-9096-71ECC47F2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C9A89-3C0A-49EB-AADC-5C0E3C1B114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6BE0B-1252-4EE1-9096-71ECC47F2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C9A89-3C0A-49EB-AADC-5C0E3C1B114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6BE0B-1252-4EE1-9096-71ECC47F2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C9A89-3C0A-49EB-AADC-5C0E3C1B114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6BE0B-1252-4EE1-9096-71ECC47F21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C9A89-3C0A-49EB-AADC-5C0E3C1B114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6BE0B-1252-4EE1-9096-71ECC47F2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C9A89-3C0A-49EB-AADC-5C0E3C1B114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6BE0B-1252-4EE1-9096-71ECC47F2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C9A89-3C0A-49EB-AADC-5C0E3C1B114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6BE0B-1252-4EE1-9096-71ECC47F2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C9A89-3C0A-49EB-AADC-5C0E3C1B114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6BE0B-1252-4EE1-9096-71ECC47F217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C9A89-3C0A-49EB-AADC-5C0E3C1B114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6BE0B-1252-4EE1-9096-71ECC47F2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C9A89-3C0A-49EB-AADC-5C0E3C1B114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6BE0B-1252-4EE1-9096-71ECC47F217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11C9A89-3C0A-49EB-AADC-5C0E3C1B114A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376BE0B-1252-4EE1-9096-71ECC47F21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910696" cy="58774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методик диагностики воображения</a:t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 МКОУ ДО ДДТ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квалификационной категории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Виценя Ирина Владимировна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675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>
            <a:normAutofit fontScale="92500" lnSpcReduction="20000"/>
          </a:bodyPr>
          <a:lstStyle/>
          <a:p>
            <a:pPr marL="82296" indent="0"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</a:rPr>
              <a:t>Порядок исследования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ru-RU" sz="36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Ученику 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необходимо дорисовать каждую их фигур так, чтобы получилась красивая картинка.</a:t>
            </a:r>
            <a:endParaRPr lang="ru-RU" sz="3600" dirty="0">
              <a:latin typeface="Times New Roman"/>
              <a:ea typeface="Times New Roman"/>
            </a:endParaRPr>
          </a:p>
          <a:p>
            <a:pPr marL="82296" indent="0">
              <a:buNone/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Обработка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анализ результатов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Количественная оценка степени оригинальности производится подсчетом количества изображений, которые не повторялись у ребенка и не повторялись ни у кого из детей группы.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Одинаковыми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считаются те рисунки, в которых разные эталонные фигуры превращались в один и тот же элемент рисунка.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434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8640"/>
            <a:ext cx="7818072" cy="605976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Подсчитанный коэффициент оригинальности соотносят с одним из шести типов решения задачи на воображение.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Нулевой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тип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Характеризуется тем, что ребенок еще не принимает задачу на построение образа воображения с использованием заданного элемента. Он не дорисовывает его, а рисует рядом что-то свое (свободное фантазирование).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тип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ребенок дорисовывает фигуру на карточке так, что получается изображение отдельного объекта (дерево), но изображение контурное, схематичное, лишенное деталей.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859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pPr marL="82296" lvl="0" indent="0">
              <a:buClr>
                <a:srgbClr val="3891A7"/>
              </a:buClr>
              <a:buNone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 тип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также изображается отдельный объект, но с разнообразными деталями.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тип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изображая отдельный объект, ребенок уже включает его в какой-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нибудь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воображаемый сюжет (не просто девочка, а девочка, делающая зарядку).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тип -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ребенок изображает несколько объектов по воображаемому сюжету (девочка гуляет с собакой).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тип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заданная фигура используется качественно по-новому.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469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/>
          <a:lstStyle/>
          <a:p>
            <a:pPr marL="82296" indent="0">
              <a:spcAft>
                <a:spcPts val="0"/>
              </a:spcAft>
              <a:buNone/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Если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 1-4 типах она выступает как основная часть картинки, которую рисовал ребенок (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кружок-голова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), то теперь фигура включается как один из второстепенных элементов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для создания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образа воображения (треугольник уже не крыша, а грифель карандаша, которым мальчик рисует картину)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592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«ПРИДУМАЙ ИГРУ»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Цель: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определить уровень воображения младшего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школьника</a:t>
            </a:r>
          </a:p>
          <a:p>
            <a:pPr marL="82296" indent="0">
              <a:spcAft>
                <a:spcPts val="0"/>
              </a:spcAft>
              <a:buNone/>
            </a:pPr>
            <a:endParaRPr lang="ru-RU" dirty="0">
              <a:latin typeface="Times New Roman"/>
              <a:ea typeface="Times New Roman"/>
            </a:endParaRPr>
          </a:p>
          <a:p>
            <a:pPr marL="82296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Ребенок получает задание за 5 минут придумать какую-нибудь игру и подробно рассказать о ней, отвечая на следующие вопросы экспериментатора: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747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/>
          <a:lstStyle/>
          <a:p>
            <a:pPr marL="82296" lvl="0" indent="0">
              <a:buClr>
                <a:srgbClr val="3891A7"/>
              </a:buClr>
              <a:buNone/>
            </a:pPr>
            <a:r>
              <a:rPr lang="ru-RU" sz="2500" dirty="0">
                <a:solidFill>
                  <a:srgbClr val="000000"/>
                </a:solidFill>
                <a:latin typeface="Times New Roman"/>
                <a:ea typeface="Times New Roman"/>
              </a:rPr>
              <a:t>1) Как называется игра? </a:t>
            </a:r>
            <a:endParaRPr lang="ru-RU" sz="25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25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ru-RU" sz="2500" dirty="0">
                <a:solidFill>
                  <a:srgbClr val="000000"/>
                </a:solidFill>
                <a:latin typeface="Times New Roman"/>
                <a:ea typeface="Times New Roman"/>
              </a:rPr>
              <a:t>) В чем она заключается? </a:t>
            </a:r>
            <a:endParaRPr lang="ru-RU" sz="25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25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ru-RU" sz="2500" dirty="0">
                <a:solidFill>
                  <a:srgbClr val="000000"/>
                </a:solidFill>
                <a:latin typeface="Times New Roman"/>
                <a:ea typeface="Times New Roman"/>
              </a:rPr>
              <a:t>) Сколько человек необходимо для игры? </a:t>
            </a:r>
            <a:endParaRPr lang="ru-RU" sz="25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25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  <a:r>
              <a:rPr lang="ru-RU" sz="2500" dirty="0">
                <a:solidFill>
                  <a:srgbClr val="000000"/>
                </a:solidFill>
                <a:latin typeface="Times New Roman"/>
                <a:ea typeface="Times New Roman"/>
              </a:rPr>
              <a:t>) Какие роли получают участники в игре? </a:t>
            </a:r>
            <a:endParaRPr lang="ru-RU" sz="25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25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5</a:t>
            </a:r>
            <a:r>
              <a:rPr lang="ru-RU" sz="2500" dirty="0">
                <a:solidFill>
                  <a:srgbClr val="000000"/>
                </a:solidFill>
                <a:latin typeface="Times New Roman"/>
                <a:ea typeface="Times New Roman"/>
              </a:rPr>
              <a:t>) Как будет проходить игра? </a:t>
            </a:r>
            <a:endParaRPr lang="ru-RU" sz="25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25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ru-RU" sz="2500" dirty="0">
                <a:solidFill>
                  <a:srgbClr val="000000"/>
                </a:solidFill>
                <a:latin typeface="Times New Roman"/>
                <a:ea typeface="Times New Roman"/>
              </a:rPr>
              <a:t>) Каковы правила игры? </a:t>
            </a:r>
            <a:endParaRPr lang="ru-RU" sz="25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25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7</a:t>
            </a:r>
            <a:r>
              <a:rPr lang="ru-RU" sz="2500" dirty="0">
                <a:solidFill>
                  <a:srgbClr val="000000"/>
                </a:solidFill>
                <a:latin typeface="Times New Roman"/>
                <a:ea typeface="Times New Roman"/>
              </a:rPr>
              <a:t>) Чем должна будет закончиться игра? </a:t>
            </a:r>
            <a:endParaRPr lang="ru-RU" sz="25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25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8</a:t>
            </a:r>
            <a:r>
              <a:rPr lang="ru-RU" sz="2500" dirty="0">
                <a:solidFill>
                  <a:srgbClr val="000000"/>
                </a:solidFill>
                <a:latin typeface="Times New Roman"/>
                <a:ea typeface="Times New Roman"/>
              </a:rPr>
              <a:t>) Как будут оцениваться результаты игры и успехи отдельных участников?</a:t>
            </a:r>
            <a:endParaRPr lang="ru-RU" sz="25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206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32656"/>
            <a:ext cx="7890080" cy="5915744"/>
          </a:xfrm>
        </p:spPr>
        <p:txBody>
          <a:bodyPr/>
          <a:lstStyle/>
          <a:p>
            <a:pPr marL="82296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Оценка результатов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ответах ребенка должна оцениваться не речь, а содержание придуманной игры. Поэтому ребенку необходимо помогать, задавая наводящие вопросы, но не подсказывать ответы.</a:t>
            </a:r>
            <a:endParaRPr lang="ru-RU" dirty="0">
              <a:latin typeface="Times New Roman"/>
              <a:ea typeface="Times New Roman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5461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rmAutofit/>
          </a:bodyPr>
          <a:lstStyle/>
          <a:p>
            <a:pPr marL="82296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Критерии оценки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 оригинальность и новизна,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 продуманность условий,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 наличие различных ролей,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 наличие правил,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5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 точность критериев оценки успешности проведения игры.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949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0648"/>
            <a:ext cx="7890080" cy="6597352"/>
          </a:xfrm>
        </p:spPr>
        <p:txBody>
          <a:bodyPr>
            <a:normAutofit fontScale="92500" lnSpcReduction="10000"/>
          </a:bodyPr>
          <a:lstStyle/>
          <a:p>
            <a:pPr marL="82296" lvl="0" indent="0">
              <a:buClr>
                <a:srgbClr val="3891A7"/>
              </a:buClr>
              <a:buNone/>
            </a:pPr>
            <a:r>
              <a:rPr lang="ru-RU" sz="3000" dirty="0">
                <a:solidFill>
                  <a:srgbClr val="000000"/>
                </a:solidFill>
                <a:latin typeface="Times New Roman"/>
                <a:ea typeface="Times New Roman"/>
              </a:rPr>
              <a:t>По каждому из этих критериев ребенок может получить от 0 до 2 баллов </a:t>
            </a:r>
            <a:endParaRPr lang="ru-RU" sz="3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3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 </a:t>
            </a:r>
            <a:r>
              <a:rPr lang="ru-RU" sz="3000" dirty="0">
                <a:solidFill>
                  <a:srgbClr val="000000"/>
                </a:solidFill>
                <a:latin typeface="Times New Roman"/>
                <a:ea typeface="Times New Roman"/>
              </a:rPr>
              <a:t>баллов — полное отсутствие определенного признака, </a:t>
            </a:r>
            <a:endParaRPr lang="ru-RU" sz="3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3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 </a:t>
            </a:r>
            <a:r>
              <a:rPr lang="ru-RU" sz="3000" dirty="0">
                <a:solidFill>
                  <a:srgbClr val="000000"/>
                </a:solidFill>
                <a:latin typeface="Times New Roman"/>
                <a:ea typeface="Times New Roman"/>
              </a:rPr>
              <a:t>балл — наличие, но слабая выраженность в игре данного признака </a:t>
            </a:r>
            <a:endParaRPr lang="ru-RU" sz="3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3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 </a:t>
            </a:r>
            <a:r>
              <a:rPr lang="ru-RU" sz="3000" dirty="0">
                <a:solidFill>
                  <a:srgbClr val="000000"/>
                </a:solidFill>
                <a:latin typeface="Times New Roman"/>
                <a:ea typeface="Times New Roman"/>
              </a:rPr>
              <a:t>балла — отчетливая выраженность в игре соответствующего признака</a:t>
            </a:r>
            <a:r>
              <a:rPr lang="ru-RU" sz="3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82296" indent="0">
              <a:spcAft>
                <a:spcPts val="0"/>
              </a:spcAft>
              <a:buNone/>
            </a:pPr>
            <a:endParaRPr lang="ru-RU" sz="28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Выводы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об уровне развития </a:t>
            </a:r>
            <a:endParaRPr lang="ru-RU" sz="28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10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баалов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 — очень высокий; </a:t>
            </a: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8-9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баллов — высокий; </a:t>
            </a: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4-7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баллов — средний; </a:t>
            </a: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2-3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балла — низкий; </a:t>
            </a: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0-1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балл — очень низкий.</a:t>
            </a:r>
            <a:endParaRPr lang="ru-RU" sz="2800" dirty="0">
              <a:latin typeface="Times New Roman"/>
              <a:ea typeface="Times New Roman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3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041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«НАРИСУЙ ЧТО-НИБУДЬ» Т.Д. МАРЦИНКОВСКОЙ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Цель: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определить уровень развития воображения младшего школьника</a:t>
            </a:r>
            <a:endParaRPr lang="ru-RU" dirty="0">
              <a:latin typeface="Times New Roman"/>
              <a:ea typeface="Times New Roman"/>
            </a:endParaRPr>
          </a:p>
          <a:p>
            <a:pPr marL="82296" indent="0"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Инструкция: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Ребенку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дают лист бумаги, набор фломастеров или цветных карандашей и предлагают нарисовать все, что он захочет.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выполнение задания отводится 4-5 минут.</a:t>
            </a:r>
            <a:endParaRPr lang="ru-RU" dirty="0">
              <a:latin typeface="Times New Roman"/>
              <a:ea typeface="Times New Roman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92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14625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ТЕСТ «НАЗОВИ КАРТИНКУ» 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564904"/>
            <a:ext cx="7498080" cy="3925416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Цель: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выявление вербальной креативности ( оригинальность, уникальность).</a:t>
            </a:r>
            <a:endParaRPr lang="ru-RU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Описание диагностики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Стимульным материалом может быть любая сюжетная картинка, достаточно яркая и имеющая четкое содержание, с выделением персонажей.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Инструкция: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«Посмотри на картинку. Придумай для нее название. Чем больше названий ты придумаешь, тем лучше».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Проведение: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Детям показывают сюжетную картинку и дают время (2-3 минуты) на то, чтобы ее хорошенько разглядеть.</a:t>
            </a:r>
            <a:endParaRPr lang="ru-RU" sz="2800" dirty="0">
              <a:latin typeface="Times New Roman"/>
              <a:ea typeface="Times New Roman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567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Качество рисунка оценивается по следующим критериям: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10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баллов — ребенок за отведенное время придумал и нарисовал нечто необычное, свидетельствующее о незаурядной фантазии, богатом воображении. Детали и образы рисунка тщательно проработаны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marL="82296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8-9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баллов — ребенок придумал и нарисовал что-то достаточно оригинальное, красочное, эмоциональное. Детали рисунка проработаны неплохо.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25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8640"/>
            <a:ext cx="7962088" cy="6669360"/>
          </a:xfrm>
        </p:spPr>
        <p:txBody>
          <a:bodyPr/>
          <a:lstStyle/>
          <a:p>
            <a:pPr marL="82296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5-7баллов — ребенок придумал и нарисовал то, что не является новым, но несет в себе элемент творческой фантазии. Рисунок оказывает на зрителей определенное эмоциональное впечатление. 3-4 балла — ребенок нарисовал что-то очень простое, неоригинально. Фантазия просматривается слабо. Детали не очень хорошо проработаны.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0-2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балла — за отведенное время ребенок так и не сумел ничего нарисовать или нарисовал лишь отдельные штрихи и линии.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06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Выводы об уровне развития </a:t>
            </a:r>
            <a:endParaRPr lang="ru-RU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10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баллов — очень высокий;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8-9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баллов — высокий;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5-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7 баллов — средний;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3-4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балла — низкий;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0-2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балла — очень низкий.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598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528880" cy="358641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4F271C">
                    <a:satMod val="130000"/>
                  </a:srgb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Используемая литература:</a:t>
            </a:r>
            <a:br>
              <a:rPr lang="ru-RU" sz="2400" dirty="0" smtClean="0">
                <a:solidFill>
                  <a:srgbClr val="4F271C">
                    <a:satMod val="130000"/>
                  </a:srgb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4F271C">
                    <a:satMod val="130000"/>
                  </a:srgb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4F271C">
                    <a:satMod val="130000"/>
                  </a:srgb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4F271C">
                    <a:satMod val="130000"/>
                  </a:srgb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4F271C">
                    <a:satMod val="130000"/>
                  </a:srgb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4F271C">
                    <a:satMod val="130000"/>
                  </a:srgb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</a:t>
            </a:r>
            <a:r>
              <a:rPr lang="ru-RU" sz="2400" dirty="0">
                <a:solidFill>
                  <a:srgbClr val="4F271C">
                    <a:satMod val="130000"/>
                  </a:srgb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4F271C">
                    <a:satMod val="130000"/>
                  </a:srgb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Торренс</a:t>
            </a:r>
            <a:r>
              <a:rPr lang="ru-RU" sz="2400" dirty="0">
                <a:solidFill>
                  <a:srgbClr val="4F271C">
                    <a:satMod val="130000"/>
                  </a:srgb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Источник публикации: Е.И. Изотова Психологическая служба в образовательном учреждении. – М.: Издательский центр «Академия», 2007. – 288 с.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07766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При затруднении можно вместе с ребенком обсудить содержание этой картинки, персонажей, возможные варианты событий.</a:t>
            </a:r>
            <a:r>
              <a:rPr lang="ru-RU" sz="1600" dirty="0">
                <a:effectLst/>
                <a:latin typeface="Times New Roman"/>
                <a:ea typeface="Times New Roman"/>
              </a:rPr>
              <a:t/>
            </a:r>
            <a:br>
              <a:rPr lang="ru-RU" sz="1600" dirty="0">
                <a:effectLst/>
                <a:latin typeface="Times New Roman"/>
                <a:ea typeface="Times New Roman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842015"/>
              </p:ext>
            </p:extLst>
          </p:nvPr>
        </p:nvGraphicFramePr>
        <p:xfrm>
          <a:off x="1403648" y="2564904"/>
          <a:ext cx="7272808" cy="3364379"/>
        </p:xfrm>
        <a:graphic>
          <a:graphicData uri="http://schemas.openxmlformats.org/drawingml/2006/table">
            <a:tbl>
              <a:tblPr firstRow="1" firstCol="1" bandRow="1"/>
              <a:tblGrid>
                <a:gridCol w="1805474"/>
                <a:gridCol w="5467334"/>
              </a:tblGrid>
              <a:tr h="12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низкий уровень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ребенок дает одно или два однотипных названия на основании наиболее яркой (центральной) детали, либо начинает перечислять персонажей и детали картинки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средний уровень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ребенок дает одно или два названия, передающих основную сюжетную линию картинки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высокий уровень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ребенок дает ряд разных названий, описывающих варианты сюжетных линий картинки, иногда оригинальные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1560896"/>
            <a:ext cx="4732805" cy="8002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Обработка результатов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078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4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«СОСТАВЛЕНИЕ РАССКАЗА»</a:t>
            </a:r>
            <a:r>
              <a:rPr lang="ru-RU" sz="4400" dirty="0">
                <a:effectLst/>
                <a:latin typeface="Times New Roman"/>
                <a:ea typeface="Times New Roman"/>
              </a:rPr>
              <a:t/>
            </a:r>
            <a:br>
              <a:rPr lang="ru-RU" sz="4400" dirty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Цель: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определить уровень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сформированности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воображения младшего школьника</a:t>
            </a:r>
            <a:endParaRPr lang="ru-RU" dirty="0">
              <a:latin typeface="Times New Roman"/>
              <a:ea typeface="Times New Roman"/>
            </a:endParaRPr>
          </a:p>
          <a:p>
            <a:pPr marL="82296" indent="0"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Инструкция: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Детям предлагаются отдельные слова. Например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</a:p>
          <a:p>
            <a:pPr marL="82296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 книга, девочка, диван, кот;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 мыло, одежда, расческа, зонт, дождь, школа.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Нужно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составить связный рассказ, используя эти слова.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118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65760" lvl="0" indent="-283464" algn="ctr">
              <a:spcBef>
                <a:spcPts val="600"/>
              </a:spcBef>
            </a:pPr>
            <a:r>
              <a:rPr lang="ru-RU" sz="32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Оценка результатов:</a:t>
            </a:r>
            <a:r>
              <a:rPr lang="ru-RU" sz="320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Скорость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придумывания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рассказов оценивается: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2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баллами — если ребенку удалось придумать рассказ в течение не более 30 секунд;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1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баллом — если на придумывание рассказа ушло от 30 секунд до 1 минуты; 0 баллов — если за 1 минуту ребенок так и не смог ничего придумать.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683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/>
          <a:lstStyle/>
          <a:p>
            <a:pPr marL="82296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Необычность, оригинальность сюжета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оценивается: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2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баллами — если сюжет рассказа полностью придуман самим ребенком, оригинален;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1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баллом — если ребенок привносит в виденное или слышанное что-нибудь новое от себя;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0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баллов — если ребенок просто механически пересказы то, что он когда-либо видел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899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 marL="82296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Эмоциональность образов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в рассказе оценивается так: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2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баллами — если сам рассказ и его передача рассказчиком достаточно эмоциональны;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1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баллом — если у рассказчика эмоции слабо выражены и слушатели слабо эмоционально реагируют на рассказ;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0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баллов — если образы рассказа не производят никакого впечатления на слушателя.</a:t>
            </a:r>
            <a:endParaRPr lang="ru-RU" dirty="0">
              <a:latin typeface="Times New Roman"/>
              <a:ea typeface="Times New Roman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63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/>
          <a:lstStyle/>
          <a:p>
            <a:pPr marL="82296" lvl="0" indent="0">
              <a:buClr>
                <a:srgbClr val="3891A7"/>
              </a:buClr>
              <a:buNone/>
            </a:pPr>
            <a:r>
              <a:rPr lang="ru-RU" sz="3000" b="1" dirty="0">
                <a:solidFill>
                  <a:srgbClr val="000000"/>
                </a:solidFill>
                <a:latin typeface="Times New Roman"/>
                <a:ea typeface="Times New Roman"/>
              </a:rPr>
              <a:t>Выводы об уровне развития</a:t>
            </a:r>
            <a:r>
              <a:rPr lang="ru-RU" sz="30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3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3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3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6 </a:t>
            </a:r>
            <a:r>
              <a:rPr lang="ru-RU" sz="3000" dirty="0">
                <a:solidFill>
                  <a:srgbClr val="000000"/>
                </a:solidFill>
                <a:latin typeface="Times New Roman"/>
                <a:ea typeface="Times New Roman"/>
              </a:rPr>
              <a:t>баллов — высокий; </a:t>
            </a:r>
            <a:endParaRPr lang="ru-RU" sz="3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3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4-5 </a:t>
            </a:r>
            <a:r>
              <a:rPr lang="ru-RU" sz="3000" dirty="0">
                <a:solidFill>
                  <a:srgbClr val="000000"/>
                </a:solidFill>
                <a:latin typeface="Times New Roman"/>
                <a:ea typeface="Times New Roman"/>
              </a:rPr>
              <a:t>баллов — средний; </a:t>
            </a:r>
            <a:endParaRPr lang="ru-RU" sz="3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3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2-3 </a:t>
            </a:r>
            <a:r>
              <a:rPr lang="ru-RU" sz="3000" dirty="0">
                <a:solidFill>
                  <a:srgbClr val="000000"/>
                </a:solidFill>
                <a:latin typeface="Times New Roman"/>
                <a:ea typeface="Times New Roman"/>
              </a:rPr>
              <a:t>балла — низкий; </a:t>
            </a:r>
            <a:endParaRPr lang="ru-RU" sz="3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3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0-2 </a:t>
            </a:r>
            <a:r>
              <a:rPr lang="ru-RU" sz="3000" dirty="0">
                <a:solidFill>
                  <a:srgbClr val="000000"/>
                </a:solidFill>
                <a:latin typeface="Times New Roman"/>
                <a:ea typeface="Times New Roman"/>
              </a:rPr>
              <a:t>балл — очень низкий</a:t>
            </a:r>
            <a:endParaRPr lang="ru-RU" sz="3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233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«ДОРИСОВЫВАНИЕ ФИГУР»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Цель: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изучение оригинальности решения задач на воображение.</a:t>
            </a:r>
            <a:endParaRPr lang="ru-RU" dirty="0">
              <a:latin typeface="Times New Roman"/>
              <a:ea typeface="Times New Roman"/>
            </a:endParaRPr>
          </a:p>
          <a:p>
            <a:pPr marL="82296" indent="0"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Оборудование: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набор из двадцати карточек с нарисованными на них фигурами: контурное изображение частей предметов, например, ствол с одной веткой, кружок-голова с двумя ушами и т.д., простые геометрические фигуры (круг, квадрат, треугольник и т.д.), цветные карандаши, бумага.</a:t>
            </a:r>
            <a:endParaRPr lang="ru-RU" dirty="0">
              <a:latin typeface="Times New Roman"/>
              <a:ea typeface="Times New Roman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713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</TotalTime>
  <Words>573</Words>
  <Application>Microsoft Office PowerPoint</Application>
  <PresentationFormat>Экран (4:3)</PresentationFormat>
  <Paragraphs>107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 Сборник методик диагностики воображения       Составитель: педагог дополнительного образования МКОУ ДО ДДТ первой квалификационной категории Виценя Ирина Владимировна    </vt:lpstr>
      <vt:lpstr>ТЕСТ «НАЗОВИ КАРТИНКУ»  </vt:lpstr>
      <vt:lpstr>При затруднении можно вместе с ребенком обсудить содержание этой картинки, персонажей, возможные варианты событий. </vt:lpstr>
      <vt:lpstr>«СОСТАВЛЕНИЕ РАССКАЗА» </vt:lpstr>
      <vt:lpstr>Оценка результатов: </vt:lpstr>
      <vt:lpstr>Презентация PowerPoint</vt:lpstr>
      <vt:lpstr>Презентация PowerPoint</vt:lpstr>
      <vt:lpstr>Презентация PowerPoint</vt:lpstr>
      <vt:lpstr>«ДОРИСОВЫВАНИЕ ФИГУР»</vt:lpstr>
      <vt:lpstr>Презентация PowerPoint</vt:lpstr>
      <vt:lpstr>Презентация PowerPoint</vt:lpstr>
      <vt:lpstr>Презентация PowerPoint</vt:lpstr>
      <vt:lpstr>Презентация PowerPoint</vt:lpstr>
      <vt:lpstr>«ПРИДУМАЙ ИГРУ»</vt:lpstr>
      <vt:lpstr>Презентация PowerPoint</vt:lpstr>
      <vt:lpstr>Презентация PowerPoint</vt:lpstr>
      <vt:lpstr>Презентация PowerPoint</vt:lpstr>
      <vt:lpstr>Презентация PowerPoint</vt:lpstr>
      <vt:lpstr>«НАРИСУЙ ЧТО-НИБУДЬ» Т.Д. МАРЦИНКОВСКОЙ</vt:lpstr>
      <vt:lpstr>Презентация PowerPoint</vt:lpstr>
      <vt:lpstr>Презентация PowerPoint</vt:lpstr>
      <vt:lpstr>Презентация PowerPoint</vt:lpstr>
      <vt:lpstr>Используемая литература:   Э. Торренс Источник публикации: Е.И. Изотова Психологическая служба в образовательном учреждении. – М.: Издательский центр «Академия», 2007. – 288 с.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Сборник методик диагностики воображения Составитель: педагог дополнительного образования МКОУ ДО ДДТ первой квалификационной категории Виценя Ирина Владимировна</dc:title>
  <dc:creator>Ira_Wizenya</dc:creator>
  <cp:lastModifiedBy>Ira_Wizenya</cp:lastModifiedBy>
  <cp:revision>4</cp:revision>
  <dcterms:created xsi:type="dcterms:W3CDTF">2020-09-16T14:05:21Z</dcterms:created>
  <dcterms:modified xsi:type="dcterms:W3CDTF">2020-09-16T14:42:49Z</dcterms:modified>
</cp:coreProperties>
</file>