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4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3" userDrawn="1">
          <p15:clr>
            <a:srgbClr val="A4A3A4"/>
          </p15:clr>
        </p15:guide>
        <p15:guide id="2" pos="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13"/>
        <p:guide pos="382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образ слайда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Замещающий текст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0" y="0"/>
            <a:ext cx="6527800" cy="72320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 defTabSz="266700">
              <a:spcAft>
                <a:spcPct val="0"/>
              </a:spcAft>
            </a:pPr>
            <a:r>
              <a:rPr lang="ru-RU" altLang="en-US" sz="1600" b="1">
                <a:solidFill>
                  <a:srgbClr val="181818"/>
                </a:solidFill>
                <a:latin typeface="Times New Roman" panose="02020603050405020304"/>
                <a:ea typeface="sans-serif"/>
                <a:sym typeface="+mn-ea"/>
              </a:rPr>
              <a:t>                 </a:t>
            </a:r>
            <a:r>
              <a:rPr lang="ru-RU" altLang="en-US" sz="1600" b="1" u="sng">
                <a:solidFill>
                  <a:srgbClr val="181818"/>
                </a:solidFill>
                <a:latin typeface="Times New Roman" panose="02020603050405020304"/>
                <a:ea typeface="sans-serif"/>
                <a:sym typeface="+mn-ea"/>
              </a:rPr>
              <a:t>  </a:t>
            </a:r>
            <a:r>
              <a:rPr lang="en-US" altLang="zh-CN" sz="1600" b="1" u="sng">
                <a:solidFill>
                  <a:srgbClr val="181818"/>
                </a:solidFill>
                <a:latin typeface="Times New Roman" panose="02020603050405020304"/>
                <a:ea typeface="sans-serif"/>
                <a:sym typeface="+mn-ea"/>
              </a:rPr>
              <a:t>Рабочий лист по литературному чтению </a:t>
            </a:r>
            <a:r>
              <a:rPr lang="ru-RU" altLang="en-US" sz="1600" b="1" u="sng">
                <a:solidFill>
                  <a:srgbClr val="181818"/>
                </a:solidFill>
                <a:latin typeface="Times New Roman" panose="02020603050405020304"/>
                <a:ea typeface="sans-serif"/>
                <a:sym typeface="+mn-ea"/>
              </a:rPr>
              <a:t>2</a:t>
            </a:r>
            <a:r>
              <a:rPr lang="en-US" altLang="zh-CN" sz="1600" b="1" u="sng">
                <a:solidFill>
                  <a:srgbClr val="181818"/>
                </a:solidFill>
                <a:latin typeface="Times New Roman" panose="02020603050405020304"/>
                <a:ea typeface="sans-serif"/>
                <a:sym typeface="+mn-ea"/>
              </a:rPr>
              <a:t> класс </a:t>
            </a:r>
            <a:endParaRPr lang="en-US" altLang="zh-CN" sz="1600" b="1" u="sng">
              <a:solidFill>
                <a:srgbClr val="181818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ctr" defTabSz="266700">
              <a:spcAft>
                <a:spcPct val="0"/>
              </a:spcAft>
            </a:pPr>
            <a:r>
              <a:rPr lang="ru-RU" altLang="en-US" sz="1600" b="1" u="sng">
                <a:solidFill>
                  <a:srgbClr val="181818"/>
                </a:solidFill>
                <a:latin typeface="Times New Roman" panose="02020603050405020304"/>
                <a:ea typeface="sans-serif"/>
                <a:sym typeface="+mn-ea"/>
              </a:rPr>
              <a:t>                  </a:t>
            </a:r>
            <a:r>
              <a:rPr lang="en-US" altLang="zh-CN" sz="1600" b="1" u="sng">
                <a:solidFill>
                  <a:srgbClr val="181818"/>
                </a:solidFill>
                <a:latin typeface="Times New Roman" panose="02020603050405020304"/>
                <a:ea typeface="sans-serif"/>
                <a:sym typeface="+mn-ea"/>
              </a:rPr>
              <a:t>на тему </a:t>
            </a:r>
            <a:r>
              <a:rPr lang="ru-RU" altLang="en-US" sz="1600" b="1" u="sng">
                <a:solidFill>
                  <a:srgbClr val="181818"/>
                </a:solidFill>
                <a:latin typeface="Times New Roman" panose="02020603050405020304"/>
                <a:ea typeface="sans-serif"/>
                <a:sym typeface="+mn-ea"/>
              </a:rPr>
              <a:t>стихотворения А.Л. Барто «Верёвочка»</a:t>
            </a:r>
            <a:endParaRPr lang="ru-RU" altLang="en-US" sz="1600" b="1" u="sng">
              <a:solidFill>
                <a:srgbClr val="181818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ctr" defTabSz="266700">
              <a:spcAft>
                <a:spcPct val="0"/>
              </a:spcAft>
            </a:pPr>
            <a:r>
              <a:rPr lang="ru-RU" altLang="en-US" sz="1600" b="1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                 </a:t>
            </a:r>
            <a:r>
              <a:rPr lang="en-US" altLang="zh-CN" sz="1600" b="1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Автор</a:t>
            </a:r>
            <a:r>
              <a:rPr lang="en-US" altLang="zh-CN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 _____________________________________</a:t>
            </a:r>
            <a:r>
              <a:rPr lang="ru-RU" altLang="en-US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___</a:t>
            </a:r>
            <a:r>
              <a:rPr lang="en-US" altLang="zh-CN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__</a:t>
            </a:r>
            <a:r>
              <a:rPr lang="ru-RU" altLang="en-US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____</a:t>
            </a:r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ctr" defTabSz="266700">
              <a:spcAft>
                <a:spcPct val="0"/>
              </a:spcAft>
            </a:pPr>
            <a:r>
              <a:rPr lang="ru-RU" altLang="en-US" sz="1600" b="1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                  </a:t>
            </a:r>
            <a:r>
              <a:rPr lang="en-US" altLang="zh-CN" sz="1600" b="1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Название</a:t>
            </a:r>
            <a:r>
              <a:rPr lang="en-US" altLang="zh-CN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 _____________________________</a:t>
            </a:r>
            <a:r>
              <a:rPr lang="ru-RU" altLang="en-US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_______________</a:t>
            </a:r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r>
              <a:rPr lang="ru-RU" altLang="en-US" sz="1600" b="1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                  Жанр произведения __________________________________</a:t>
            </a:r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r>
              <a:rPr lang="ru-RU" altLang="en-US" sz="1600" b="1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Словарная работа:</a:t>
            </a:r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indent="457200" algn="just" defTabSz="266700"/>
            <a:r>
              <a:rPr lang="ru-RU" altLang="en-US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Верёвочка                      Аллея посреди улицы</a:t>
            </a:r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indent="457200" algn="just" defTabSz="266700"/>
            <a:r>
              <a:rPr lang="ru-RU" altLang="en-US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Бульвар                          Узкая улица, соединяющая собою две улицы</a:t>
            </a:r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indent="457200" algn="just" defTabSz="266700"/>
            <a:r>
              <a:rPr lang="ru-RU" altLang="en-US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Переулок                       Прыгалка или скакалка</a:t>
            </a:r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indent="457200" algn="just" defTabSz="266700"/>
            <a:r>
              <a:rPr lang="ru-RU" altLang="en-US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Тротуар                          Пешеходная дорожка, примыкающая </a:t>
            </a:r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r>
              <a:rPr lang="ru-RU" altLang="en-US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                                                к проезжей части улицы  </a:t>
            </a:r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r>
              <a:rPr lang="ru-RU" altLang="en-US" sz="1600" b="1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Сравнения:</a:t>
            </a:r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r>
              <a:rPr lang="ru-RU" altLang="en-US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Трамвайные звонки, как ...</a:t>
            </a:r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r>
              <a:rPr lang="ru-RU" altLang="en-US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 Ребята скачут с самого утра, как ...</a:t>
            </a:r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r>
              <a:rPr lang="ru-RU" altLang="en-US" sz="1600" b="1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Найди 9 слов из произведения</a:t>
            </a:r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endParaRPr lang="ru-RU" altLang="en-US" sz="1600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  <a:p>
            <a:pPr algn="just" defTabSz="266700"/>
            <a:r>
              <a:rPr lang="ru-RU" altLang="en-US" sz="1600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 </a:t>
            </a:r>
            <a:r>
              <a:rPr lang="ru-RU" altLang="en-US" sz="1600" b="1">
                <a:solidFill>
                  <a:srgbClr val="000000"/>
                </a:solidFill>
                <a:latin typeface="Times New Roman" panose="02020603050405020304"/>
                <a:ea typeface="sans-serif"/>
                <a:sym typeface="+mn-ea"/>
              </a:rPr>
              <a:t>     </a:t>
            </a:r>
            <a:endParaRPr lang="ru-RU" altLang="en-US" sz="1600" b="1">
              <a:solidFill>
                <a:srgbClr val="000000"/>
              </a:solidFill>
              <a:latin typeface="Times New Roman" panose="02020603050405020304"/>
              <a:ea typeface="sans-serif"/>
              <a:sym typeface="+mn-ea"/>
            </a:endParaRP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1"/>
          <a:srcRect l="36281" t="53046" r="43917" b="12500"/>
          <a:stretch>
            <a:fillRect/>
          </a:stretch>
        </p:blipFill>
        <p:spPr>
          <a:xfrm rot="16200000">
            <a:off x="3448050" y="3972560"/>
            <a:ext cx="2339340" cy="3266440"/>
          </a:xfrm>
          <a:prstGeom prst="rect">
            <a:avLst/>
          </a:prstGeom>
        </p:spPr>
      </p:pic>
      <p:sp>
        <p:nvSpPr>
          <p:cNvPr id="4" name="Текстовое поле 3"/>
          <p:cNvSpPr txBox="1"/>
          <p:nvPr/>
        </p:nvSpPr>
        <p:spPr>
          <a:xfrm>
            <a:off x="6527800" y="-83185"/>
            <a:ext cx="5664200" cy="68586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ru-RU" altLang="en-US" b="1" u="sng">
                <a:latin typeface="Times New Roman" panose="02020603050405020304" charset="0"/>
                <a:cs typeface="Times New Roman" panose="02020603050405020304" charset="0"/>
              </a:rPr>
              <a:t>Тест </a:t>
            </a:r>
            <a:endParaRPr lang="ru-RU" altLang="en-US" b="1" u="sng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 b="1">
                <a:latin typeface="Times New Roman" panose="02020603050405020304" charset="0"/>
                <a:cs typeface="Times New Roman" panose="02020603050405020304" charset="0"/>
              </a:rPr>
              <a:t>1. В каком городе происходит действие стихотворения «Верёвочка»?</a:t>
            </a:r>
            <a:endParaRPr lang="ru-RU" altLang="en-US" sz="16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_ Санкт - Петербург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_ Москва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_ Самара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 b="1">
                <a:latin typeface="Times New Roman" panose="02020603050405020304" charset="0"/>
                <a:cs typeface="Times New Roman" panose="02020603050405020304" charset="0"/>
              </a:rPr>
              <a:t>2. «Верёвочка» и «скакалка», «прыгалка» - это близкие по своему значению слова. А в русском языке как называются такие слова?</a:t>
            </a:r>
            <a:endParaRPr lang="ru-RU" altLang="en-US" sz="16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_ Синонимы                </a:t>
            </a:r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 Омонимы             _ Антонимы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 b="1">
                <a:latin typeface="Times New Roman" panose="02020603050405020304" charset="0"/>
                <a:cs typeface="Times New Roman" panose="02020603050405020304" charset="0"/>
              </a:rPr>
              <a:t>3. Правильно восстановите последовательность весенних месяцев</a:t>
            </a:r>
            <a:endParaRPr lang="ru-RU" altLang="en-US" sz="16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__ апрель                   __ май                      __ март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 b="1">
                <a:latin typeface="Times New Roman" panose="02020603050405020304" charset="0"/>
                <a:cs typeface="Times New Roman" panose="02020603050405020304" charset="0"/>
              </a:rPr>
              <a:t>4. Как описывает Москву А.Л.Барто?</a:t>
            </a:r>
            <a:endParaRPr lang="ru-RU" altLang="en-US" sz="16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 b="1">
                <a:latin typeface="Times New Roman" panose="02020603050405020304" charset="0"/>
                <a:cs typeface="Times New Roman" panose="02020603050405020304" charset="0"/>
              </a:rPr>
              <a:t>    Выберите правильные варианты ответов</a:t>
            </a:r>
            <a:endParaRPr lang="ru-RU" altLang="en-US" sz="16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__ пыльная                             </a:t>
            </a:r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 грустная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__ зимняя                               </a:t>
            </a:r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 шумная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__ весенняя                            </a:t>
            </a:r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 весёлая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 b="1">
                <a:latin typeface="Times New Roman" panose="02020603050405020304" charset="0"/>
                <a:cs typeface="Times New Roman" panose="02020603050405020304" charset="0"/>
              </a:rPr>
              <a:t>5. Найди рифму к слова</a:t>
            </a:r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м: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деньки -                                        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Москва -                              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грузовики -                          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пути -                                  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сады - 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бульваре -      </a:t>
            </a:r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                            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голоса - </a:t>
            </a:r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                                    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вперёд - 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 месте - 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 sz="16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772015" y="4355465"/>
            <a:ext cx="2807970" cy="2032635"/>
          </a:xfrm>
          <a:prstGeom prst="rect">
            <a:avLst/>
          </a:prstGeom>
        </p:spPr>
      </p:pic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1"/>
          <a:srcRect l="87094" t="1176" r="1255" b="84954"/>
          <a:stretch>
            <a:fillRect/>
          </a:stretch>
        </p:blipFill>
        <p:spPr>
          <a:xfrm rot="16200000">
            <a:off x="-190500" y="189865"/>
            <a:ext cx="1331595" cy="9512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1708</Words>
  <Application>WPS Presentation</Application>
  <PresentationFormat>宽屏</PresentationFormat>
  <Paragraphs>56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Times New Roman</vt:lpstr>
      <vt:lpstr>sans-serif</vt:lpstr>
      <vt:lpstr>Segoe Print</vt:lpstr>
      <vt:lpstr>Times New Roman</vt:lpstr>
      <vt:lpstr>Microsoft YaHei</vt:lpstr>
      <vt:lpstr>Arial Unicode MS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hp</cp:lastModifiedBy>
  <cp:revision>5</cp:revision>
  <dcterms:created xsi:type="dcterms:W3CDTF">2025-01-30T09:42:00Z</dcterms:created>
  <dcterms:modified xsi:type="dcterms:W3CDTF">2025-02-10T14:30:56Z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1049-12.2.0.19805</vt:lpwstr>
  </property>
  <property fmtid="{D5CDD505-2E9C-101B-9397-08002B2CF9AE}" pid="3" name="ICV">
    <vt:lpwstr>464550176C534B5ABB41312A7E410A9F_11</vt:lpwstr>
  </property>
</Properties>
</file>