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4"/>
  </p:notesMasterIdLst>
  <p:sldIdLst>
    <p:sldId id="277" r:id="rId2"/>
    <p:sldId id="306" r:id="rId3"/>
    <p:sldId id="264" r:id="rId4"/>
    <p:sldId id="280" r:id="rId5"/>
    <p:sldId id="281" r:id="rId6"/>
    <p:sldId id="284" r:id="rId7"/>
    <p:sldId id="283" r:id="rId8"/>
    <p:sldId id="286" r:id="rId9"/>
    <p:sldId id="290" r:id="rId10"/>
    <p:sldId id="289" r:id="rId11"/>
    <p:sldId id="288" r:id="rId12"/>
    <p:sldId id="287" r:id="rId1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35" autoAdjust="0"/>
    <p:restoredTop sz="99754" autoAdjust="0"/>
  </p:normalViewPr>
  <p:slideViewPr>
    <p:cSldViewPr>
      <p:cViewPr varScale="1">
        <p:scale>
          <a:sx n="70" d="100"/>
          <a:sy n="70" d="100"/>
        </p:scale>
        <p:origin x="84" y="144"/>
      </p:cViewPr>
      <p:guideLst>
        <p:guide orient="horz" pos="2160"/>
        <p:guide pos="2880"/>
      </p:guideLst>
    </p:cSldViewPr>
  </p:slideViewPr>
  <p:outlineViewPr>
    <p:cViewPr>
      <p:scale>
        <a:sx n="33" d="100"/>
        <a:sy n="33" d="100"/>
      </p:scale>
      <p:origin x="246" y="2039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83D84-8897-46B7-A106-A042D38F1FAD}" type="datetimeFigureOut">
              <a:rPr lang="ru-RU" smtClean="0"/>
              <a:pPr/>
              <a:t>27.02.2025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BB0E3-2EE5-4143-89F6-54F8801FAB86}" type="slidenum">
              <a:rPr lang="ru-RU" smtClean="0"/>
              <a:pPr/>
              <a:t>‹#›</a:t>
            </a:fld>
            <a:endParaRPr lang="ru-RU" dirty="0"/>
          </a:p>
        </p:txBody>
      </p:sp>
    </p:spTree>
    <p:extLst>
      <p:ext uri="{BB962C8B-B14F-4D97-AF65-F5344CB8AC3E}">
        <p14:creationId xmlns:p14="http://schemas.microsoft.com/office/powerpoint/2010/main" val="32637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7EAF463A-BC7C-46EE-9F1E-7F377CCA4891}" type="datetimeFigureOut">
              <a:rPr lang="en-US" smtClean="0"/>
              <a:pPr/>
              <a:t>2/27/2025</a:t>
            </a:fld>
            <a:endParaRPr lang="en-US" dirty="0"/>
          </a:p>
        </p:txBody>
      </p:sp>
      <p:sp>
        <p:nvSpPr>
          <p:cNvPr id="16" name="Номер слайда 15"/>
          <p:cNvSpPr>
            <a:spLocks noGrp="1"/>
          </p:cNvSpPr>
          <p:nvPr>
            <p:ph type="sldNum" sz="quarter" idx="11"/>
          </p:nvPr>
        </p:nvSpPr>
        <p:spPr/>
        <p:txBody>
          <a:bodyPr/>
          <a:lstStyle/>
          <a:p>
            <a:fld id="{A483448D-3A78-4528-A469-B745A65DA480}" type="slidenum">
              <a:rPr lang="en-US" smtClean="0"/>
              <a:pPr/>
              <a:t>‹#›</a:t>
            </a:fld>
            <a:endParaRPr lang="en-US" dirty="0"/>
          </a:p>
        </p:txBody>
      </p:sp>
      <p:sp>
        <p:nvSpPr>
          <p:cNvPr id="17" name="Нижний колонтитул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2/27/2025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2/27/2025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pPr/>
              <a:t>2/27/2025</a:t>
            </a:fld>
            <a:endParaRPr lang="en-US" dirty="0"/>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pPr/>
              <a:t>‹#›</a:t>
            </a:fld>
            <a:endParaRPr lang="en-US" dirty="0"/>
          </a:p>
        </p:txBody>
      </p:sp>
      <p:sp>
        <p:nvSpPr>
          <p:cNvPr id="16" name="Нижний колонтитул 15"/>
          <p:cNvSpPr>
            <a:spLocks noGrp="1"/>
          </p:cNvSpPr>
          <p:nvPr>
            <p:ph type="ftr" sz="quarter" idx="16"/>
          </p:nvPr>
        </p:nvSpPr>
        <p:spPr/>
        <p:txBody>
          <a:bodyPr/>
          <a:lstStyle/>
          <a:p>
            <a:endParaRPr lang="en-US"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pPr/>
              <a:t>2/27/2025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pPr/>
              <a:t>2/27/2025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7" name="Дата 6"/>
          <p:cNvSpPr>
            <a:spLocks noGrp="1"/>
          </p:cNvSpPr>
          <p:nvPr>
            <p:ph type="dt" sz="half" idx="10"/>
          </p:nvPr>
        </p:nvSpPr>
        <p:spPr/>
        <p:txBody>
          <a:bodyPr/>
          <a:lstStyle/>
          <a:p>
            <a:fld id="{7EAF463A-BC7C-46EE-9F1E-7F377CCA4891}" type="datetimeFigureOut">
              <a:rPr lang="en-US" smtClean="0"/>
              <a:pPr/>
              <a:t>2/27/2025</a:t>
            </a:fld>
            <a:endParaRPr lang="en-US"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2/27/2025</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2/27/2025</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pPr/>
              <a:t>2/27/2025</a:t>
            </a:fld>
            <a:endParaRPr lang="en-US" dirty="0"/>
          </a:p>
        </p:txBody>
      </p:sp>
      <p:sp>
        <p:nvSpPr>
          <p:cNvPr id="9" name="Номер слайда 8"/>
          <p:cNvSpPr>
            <a:spLocks noGrp="1"/>
          </p:cNvSpPr>
          <p:nvPr>
            <p:ph type="sldNum" sz="quarter" idx="15"/>
          </p:nvPr>
        </p:nvSpPr>
        <p:spPr/>
        <p:txBody>
          <a:bodyPr/>
          <a:lstStyle/>
          <a:p>
            <a:fld id="{A483448D-3A78-4528-A469-B745A65DA480}" type="slidenum">
              <a:rPr lang="en-US" smtClean="0"/>
              <a:pPr/>
              <a:t>‹#›</a:t>
            </a:fld>
            <a:endParaRPr lang="en-US" dirty="0"/>
          </a:p>
        </p:txBody>
      </p:sp>
      <p:sp>
        <p:nvSpPr>
          <p:cNvPr id="10" name="Нижний колонтитул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pPr/>
              <a:t>2/27/2025</a:t>
            </a:fld>
            <a:endParaRPr lang="en-US" dirty="0"/>
          </a:p>
        </p:txBody>
      </p:sp>
      <p:sp>
        <p:nvSpPr>
          <p:cNvPr id="9" name="Номер слайда 8"/>
          <p:cNvSpPr>
            <a:spLocks noGrp="1"/>
          </p:cNvSpPr>
          <p:nvPr>
            <p:ph type="sldNum" sz="quarter" idx="11"/>
          </p:nvPr>
        </p:nvSpPr>
        <p:spPr/>
        <p:txBody>
          <a:bodyPr/>
          <a:lstStyle/>
          <a:p>
            <a:fld id="{A483448D-3A78-4528-A469-B745A65DA480}" type="slidenum">
              <a:rPr lang="en-US" smtClean="0"/>
              <a:pPr/>
              <a:t>‹#›</a:t>
            </a:fld>
            <a:endParaRPr lang="en-US" dirty="0"/>
          </a:p>
        </p:txBody>
      </p:sp>
      <p:sp>
        <p:nvSpPr>
          <p:cNvPr id="10" name="Нижний колонтитул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pPr/>
              <a:t>2/27/2025</a:t>
            </a:fld>
            <a:endParaRPr lang="en-US"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pPr/>
              <a:t>‹#›</a:t>
            </a:fld>
            <a:endParaRPr lang="en-US"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9.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9.xml"/><Relationship Id="rId6" Type="http://schemas.openxmlformats.org/officeDocument/2006/relationships/image" Target="../media/image32.jpeg"/><Relationship Id="rId11" Type="http://schemas.openxmlformats.org/officeDocument/2006/relationships/image" Target="../media/image36.jpeg"/><Relationship Id="rId5" Type="http://schemas.openxmlformats.org/officeDocument/2006/relationships/hyperlink" Target="http://www.khutorskoy.ru/travel/greece/mikeny/index.htm" TargetMode="External"/><Relationship Id="rId10" Type="http://schemas.openxmlformats.org/officeDocument/2006/relationships/image" Target="../media/image35.jpeg"/><Relationship Id="rId4" Type="http://schemas.openxmlformats.org/officeDocument/2006/relationships/image" Target="../media/image31.jpeg"/><Relationship Id="rId9" Type="http://schemas.openxmlformats.org/officeDocument/2006/relationships/hyperlink" Target="http://go.mail.ru/search_images?q=%D0%B7%D0%BE%D0%BB%D0%BE%D1%82%D0%BE%20%D0%B3%D1%80%D0%BE%D0%B1%D0%BD%D0%B8%D1%86%D1%8B%20%D1%82%D1%83%D1%82%D0%B0%D0%BD%D1%85%D0%B0%D0%BC%D0%BE%D0%BD%D0%B0&amp;rch=l&amp;jsa=1&amp;fr=r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41.png"/><Relationship Id="rId2" Type="http://schemas.openxmlformats.org/officeDocument/2006/relationships/image" Target="../media/image37.jpeg"/><Relationship Id="rId1" Type="http://schemas.openxmlformats.org/officeDocument/2006/relationships/slideLayout" Target="../slideLayouts/slideLayout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183880" cy="1051560"/>
          </a:xfrm>
        </p:spPr>
        <p:txBody>
          <a:bodyPr>
            <a:normAutofit fontScale="90000"/>
          </a:bodyPr>
          <a:lstStyle/>
          <a:p>
            <a:pPr algn="ctr"/>
            <a:r>
              <a:rPr lang="ru-RU" dirty="0" smtClean="0"/>
              <a:t>Интересные факты </a:t>
            </a:r>
            <a:r>
              <a:rPr lang="ru-RU" dirty="0" smtClean="0"/>
              <a:t/>
            </a:r>
            <a:br>
              <a:rPr lang="ru-RU" dirty="0" smtClean="0"/>
            </a:br>
            <a:r>
              <a:rPr lang="ru-RU" dirty="0" smtClean="0"/>
              <a:t> о химических элементах.</a:t>
            </a:r>
            <a:endParaRPr lang="ru-RU" dirty="0"/>
          </a:p>
        </p:txBody>
      </p:sp>
      <p:pic>
        <p:nvPicPr>
          <p:cNvPr id="6" name="Рисунок 5" descr="онпзлр.jpg"/>
          <p:cNvPicPr>
            <a:picLocks noChangeAspect="1"/>
          </p:cNvPicPr>
          <p:nvPr/>
        </p:nvPicPr>
        <p:blipFill>
          <a:blip r:embed="rId2" cstate="print"/>
          <a:stretch>
            <a:fillRect/>
          </a:stretch>
        </p:blipFill>
        <p:spPr>
          <a:xfrm>
            <a:off x="1752600" y="1676400"/>
            <a:ext cx="6172200" cy="4680930"/>
          </a:xfrm>
          <a:prstGeom prst="rect">
            <a:avLst/>
          </a:prstGeom>
        </p:spPr>
      </p:pic>
      <p:pic>
        <p:nvPicPr>
          <p:cNvPr id="7" name="Рисунок 6" descr="IPV2CAE2NJSECA6G4CKZCA1EFQ7KCANSDX9RCACH7GUVCAYJA39DCA5YIEFICA2DUE8WCAL7YQ09CAXHIK3GCAK6ZB26CASSKHYRCA05237MCAM4DI0TCAHW1Q2NCAM3VK42CAXL4RTDCAJW55ZCCAY27NHY.jpg"/>
          <p:cNvPicPr>
            <a:picLocks noChangeAspect="1"/>
          </p:cNvPicPr>
          <p:nvPr/>
        </p:nvPicPr>
        <p:blipFill>
          <a:blip r:embed="rId3" cstate="print"/>
          <a:stretch>
            <a:fillRect/>
          </a:stretch>
        </p:blipFill>
        <p:spPr>
          <a:xfrm>
            <a:off x="7553324" y="304800"/>
            <a:ext cx="1590676" cy="1590676"/>
          </a:xfrm>
          <a:prstGeom prst="rect">
            <a:avLst/>
          </a:prstGeom>
        </p:spPr>
      </p:pic>
      <p:pic>
        <p:nvPicPr>
          <p:cNvPr id="8" name="Рисунок 7" descr="images.jpg"/>
          <p:cNvPicPr>
            <a:picLocks noChangeAspect="1"/>
          </p:cNvPicPr>
          <p:nvPr/>
        </p:nvPicPr>
        <p:blipFill>
          <a:blip r:embed="rId4" cstate="print"/>
          <a:stretch>
            <a:fillRect/>
          </a:stretch>
        </p:blipFill>
        <p:spPr>
          <a:xfrm>
            <a:off x="228600" y="5029200"/>
            <a:ext cx="1981200" cy="1489515"/>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4267200" y="1676400"/>
            <a:ext cx="4800600" cy="4800600"/>
          </a:xfrm>
        </p:spPr>
        <p:style>
          <a:lnRef idx="2">
            <a:schemeClr val="dk1"/>
          </a:lnRef>
          <a:fillRef idx="1">
            <a:schemeClr val="lt1"/>
          </a:fillRef>
          <a:effectRef idx="0">
            <a:schemeClr val="dk1"/>
          </a:effectRef>
          <a:fontRef idx="minor">
            <a:schemeClr val="dk1"/>
          </a:fontRef>
        </p:style>
        <p:txBody>
          <a:bodyPr>
            <a:noAutofit/>
          </a:bodyPr>
          <a:lstStyle/>
          <a:p>
            <a:pPr>
              <a:lnSpc>
                <a:spcPct val="100000"/>
              </a:lnSpc>
              <a:spcBef>
                <a:spcPts val="0"/>
              </a:spcBef>
              <a:spcAft>
                <a:spcPts val="0"/>
              </a:spcAft>
            </a:pPr>
            <a:r>
              <a:rPr lang="ru-RU" sz="1400" dirty="0" smtClean="0">
                <a:solidFill>
                  <a:schemeClr val="bg1"/>
                </a:solidFill>
              </a:rPr>
              <a:t> Алмаз известен людям с незапамятных времен. Впервые они были обнаружены в Индии.(3000 до н. э.) Затем алмазы были завезены и в Европу. Природные алмазы в "сыром" виде довольно невзрачны. </a:t>
            </a:r>
          </a:p>
          <a:p>
            <a:pPr>
              <a:lnSpc>
                <a:spcPct val="100000"/>
              </a:lnSpc>
              <a:spcBef>
                <a:spcPts val="0"/>
              </a:spcBef>
              <a:spcAft>
                <a:spcPts val="0"/>
              </a:spcAft>
            </a:pPr>
            <a:r>
              <a:rPr lang="ru-RU" sz="1400" dirty="0" smtClean="0">
                <a:solidFill>
                  <a:schemeClr val="bg1"/>
                </a:solidFill>
              </a:rPr>
              <a:t>Наиболее крупными, известными и ценными истори-ческими алмазами, принадлежащими нашей стране, явля-ются "Орлов" и "Шах".</a:t>
            </a:r>
          </a:p>
          <a:p>
            <a:pPr>
              <a:lnSpc>
                <a:spcPct val="100000"/>
              </a:lnSpc>
              <a:spcBef>
                <a:spcPts val="0"/>
              </a:spcBef>
              <a:spcAft>
                <a:spcPts val="0"/>
              </a:spcAft>
            </a:pPr>
            <a:r>
              <a:rPr lang="ru-RU" sz="1400" dirty="0" smtClean="0">
                <a:solidFill>
                  <a:schemeClr val="bg1"/>
                </a:solidFill>
              </a:rPr>
              <a:t> Обладателем первого  алмаза был индийский шах Джехан-Шах . По его приказу алмаз огранили. Гранильщик стремился максимально сохранить массу алмаза, но несмотря на старания, алмаз в процессе обработки потерял примерно половину своей массы. Согласно преданию шах </a:t>
            </a:r>
            <a:r>
              <a:rPr lang="ru-RU" sz="1400" dirty="0" err="1" smtClean="0">
                <a:solidFill>
                  <a:schemeClr val="bg1"/>
                </a:solidFill>
              </a:rPr>
              <a:t>кознил</a:t>
            </a:r>
            <a:r>
              <a:rPr lang="ru-RU" sz="1400" dirty="0" smtClean="0">
                <a:solidFill>
                  <a:schemeClr val="bg1"/>
                </a:solidFill>
              </a:rPr>
              <a:t> мастера и забрал все его  сбережения в качестве компенсации за будто бы испорченный камень. Затем шаха убили и камень сменил много хозяев, пока его не купил в 1773 г. за 400000 руб. граф Орлов. Он подарил его Екатерине II и с  этого времени "Дерианур" под названием "Орлов" украшал навершие скипетра русских царей. «Орлов» прекрасный бриллиант чистейшей </a:t>
            </a:r>
          </a:p>
          <a:p>
            <a:pPr>
              <a:lnSpc>
                <a:spcPct val="100000"/>
              </a:lnSpc>
              <a:spcBef>
                <a:spcPts val="0"/>
              </a:spcBef>
              <a:spcAft>
                <a:spcPts val="0"/>
              </a:spcAft>
            </a:pPr>
            <a:r>
              <a:rPr lang="ru-RU" sz="1400" dirty="0" smtClean="0">
                <a:solidFill>
                  <a:schemeClr val="bg1"/>
                </a:solidFill>
              </a:rPr>
              <a:t>воды слабого синевато-зеленого </a:t>
            </a:r>
          </a:p>
          <a:p>
            <a:pPr>
              <a:lnSpc>
                <a:spcPct val="100000"/>
              </a:lnSpc>
              <a:spcBef>
                <a:spcPts val="0"/>
              </a:spcBef>
              <a:spcAft>
                <a:spcPts val="0"/>
              </a:spcAft>
            </a:pPr>
            <a:r>
              <a:rPr lang="ru-RU" sz="1400" dirty="0" smtClean="0">
                <a:solidFill>
                  <a:schemeClr val="bg1"/>
                </a:solidFill>
              </a:rPr>
              <a:t>оттенка, массой 194,8 карата. </a:t>
            </a:r>
          </a:p>
          <a:p>
            <a:pPr>
              <a:lnSpc>
                <a:spcPct val="100000"/>
              </a:lnSpc>
              <a:spcBef>
                <a:spcPts val="0"/>
              </a:spcBef>
              <a:spcAft>
                <a:spcPts val="0"/>
              </a:spcAft>
            </a:pPr>
            <a:endParaRPr lang="ru-RU" sz="1400" dirty="0">
              <a:solidFill>
                <a:schemeClr val="bg1"/>
              </a:solidFill>
            </a:endParaRPr>
          </a:p>
        </p:txBody>
      </p:sp>
      <p:sp>
        <p:nvSpPr>
          <p:cNvPr id="7" name="TextBox 6"/>
          <p:cNvSpPr txBox="1"/>
          <p:nvPr/>
        </p:nvSpPr>
        <p:spPr>
          <a:xfrm>
            <a:off x="381000" y="1828800"/>
            <a:ext cx="2362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t>Углерод. </a:t>
            </a:r>
            <a:r>
              <a:rPr lang="en-US" dirty="0" smtClean="0"/>
              <a:t> (C)</a:t>
            </a:r>
            <a:endParaRPr lang="ru-RU" dirty="0"/>
          </a:p>
        </p:txBody>
      </p:sp>
      <p:sp>
        <p:nvSpPr>
          <p:cNvPr id="9" name="TextBox 8"/>
          <p:cNvSpPr txBox="1"/>
          <p:nvPr/>
        </p:nvSpPr>
        <p:spPr>
          <a:xfrm>
            <a:off x="1752600" y="152400"/>
            <a:ext cx="548640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1400" dirty="0" smtClean="0"/>
              <a:t>Международное название происходит от латинского carbo — уголь, связанного с древним корнем kar — огонь. Этот же корень в латинском cremare — гореть, а возможно, и в русском „гарь“, „жар“, „угореть“ (в древнерусском „угорати“ — обжигать, опалять). Отсюда — и „уголь“. Вспомним здесь также игру горелки и украинскую горшку.</a:t>
            </a:r>
            <a:endParaRPr lang="ru-RU" sz="1400" dirty="0" smtClean="0">
              <a:solidFill>
                <a:srgbClr val="002060"/>
              </a:solidFill>
            </a:endParaRPr>
          </a:p>
        </p:txBody>
      </p:sp>
      <p:pic>
        <p:nvPicPr>
          <p:cNvPr id="12" name="Рисунок 11" descr="QQJECAY948IACAR8EHQFCA1CK2CYCAHV2H5VCA5ZPNC3CAJ2L7RCCA7QN199CAD0LCJ0CAWFVVUTCA594U5ZCA6IPBLZCANSC07QCACKY90KCAAPIHIWCADJIZRECAA0EWAVCAQMCPDSCAGRLDNZCAY0Z83X.jpg"/>
          <p:cNvPicPr>
            <a:picLocks noChangeAspect="1"/>
          </p:cNvPicPr>
          <p:nvPr/>
        </p:nvPicPr>
        <p:blipFill>
          <a:blip r:embed="rId2" cstate="print"/>
          <a:stretch>
            <a:fillRect/>
          </a:stretch>
        </p:blipFill>
        <p:spPr>
          <a:xfrm>
            <a:off x="228600" y="76200"/>
            <a:ext cx="1078523" cy="1752600"/>
          </a:xfrm>
          <a:prstGeom prst="rect">
            <a:avLst/>
          </a:prstGeom>
        </p:spPr>
      </p:pic>
      <p:pic>
        <p:nvPicPr>
          <p:cNvPr id="14" name="Рисунок 13" descr="729CCA76L59HCA3DYZFPCA84WWIZCA7GOADBCAN7Y8R9CA0H8IOZCA5HA073CABUHSWJCAFSRXI5CAOWDH7GCAX7G647CAUQ4R8ZCAIT77WQCA2MTXYECAUKNZPCCA286HB1CAXAASL5CA23HMUQCAIEDQWC.jpg"/>
          <p:cNvPicPr>
            <a:picLocks noChangeAspect="1"/>
          </p:cNvPicPr>
          <p:nvPr/>
        </p:nvPicPr>
        <p:blipFill>
          <a:blip r:embed="rId3" cstate="print"/>
          <a:stretch>
            <a:fillRect/>
          </a:stretch>
        </p:blipFill>
        <p:spPr>
          <a:xfrm>
            <a:off x="7315199" y="5843344"/>
            <a:ext cx="1654855" cy="1014656"/>
          </a:xfrm>
          <a:prstGeom prst="rect">
            <a:avLst/>
          </a:prstGeom>
          <a:ln>
            <a:solidFill>
              <a:schemeClr val="bg1"/>
            </a:solidFill>
          </a:ln>
        </p:spPr>
      </p:pic>
      <p:sp>
        <p:nvSpPr>
          <p:cNvPr id="15" name="Прямоугольник 14"/>
          <p:cNvSpPr/>
          <p:nvPr/>
        </p:nvSpPr>
        <p:spPr>
          <a:xfrm>
            <a:off x="7315200" y="5867400"/>
            <a:ext cx="1676400" cy="990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152400" y="2362200"/>
            <a:ext cx="3886200" cy="4343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bg1"/>
                </a:solidFill>
              </a:rPr>
              <a:t>                 Второй наш знаменитый алмаз также имеет свою интересную историю. "Шах" является почти не обработанным крупным камнем, исключительный прозрачностью, цвет воды с желтовато-бурым оттенком. Масса его 88,7 карата. В Россию он попал по трагической истории. 30 января 1829 г. в ходе вспыхнувших в Тегеране беспорядков, организованных националистами, был убит русский посол, автор комедии "Горе от ума" А. С. Грибоедов. Убийство дипломата великой державы грозило серьезными осложнениями, и поэтому для разрешения конфликта в Петербург был направлен сын </a:t>
            </a:r>
            <a:r>
              <a:rPr lang="ru-RU" sz="1400" dirty="0" err="1" smtClean="0">
                <a:solidFill>
                  <a:schemeClr val="bg1"/>
                </a:solidFill>
              </a:rPr>
              <a:t>Аббаса-Мирзы</a:t>
            </a:r>
            <a:r>
              <a:rPr lang="ru-RU" sz="1400" dirty="0" smtClean="0">
                <a:solidFill>
                  <a:schemeClr val="bg1"/>
                </a:solidFill>
              </a:rPr>
              <a:t> Он передал русскому правительству одну из величайших драгоценностей персидского двора - алмаз "Шах", который явился своего рода выкупом за Грибоедова. </a:t>
            </a:r>
          </a:p>
          <a:p>
            <a:endParaRPr lang="ru-RU" sz="1400" dirty="0">
              <a:solidFill>
                <a:schemeClr val="bg1"/>
              </a:solidFill>
            </a:endParaRPr>
          </a:p>
        </p:txBody>
      </p:sp>
      <p:pic>
        <p:nvPicPr>
          <p:cNvPr id="18" name="Рисунок 17" descr="сод.jpg"/>
          <p:cNvPicPr>
            <a:picLocks noChangeAspect="1"/>
          </p:cNvPicPr>
          <p:nvPr/>
        </p:nvPicPr>
        <p:blipFill>
          <a:blip r:embed="rId4" cstate="print"/>
          <a:stretch>
            <a:fillRect/>
          </a:stretch>
        </p:blipFill>
        <p:spPr>
          <a:xfrm>
            <a:off x="7239000" y="152400"/>
            <a:ext cx="1905000" cy="1412328"/>
          </a:xfrm>
          <a:prstGeom prst="rect">
            <a:avLst/>
          </a:prstGeom>
        </p:spPr>
      </p:pic>
      <p:sp>
        <p:nvSpPr>
          <p:cNvPr id="20" name="Скругленный прямоугольник 19"/>
          <p:cNvSpPr/>
          <p:nvPr/>
        </p:nvSpPr>
        <p:spPr>
          <a:xfrm>
            <a:off x="228600" y="152400"/>
            <a:ext cx="1143000" cy="167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Рисунок 16" descr="untitled.png"/>
          <p:cNvPicPr>
            <a:picLocks noChangeAspect="1"/>
          </p:cNvPicPr>
          <p:nvPr/>
        </p:nvPicPr>
        <p:blipFill>
          <a:blip r:embed="rId5" cstate="print"/>
          <a:stretch>
            <a:fillRect/>
          </a:stretch>
        </p:blipFill>
        <p:spPr>
          <a:xfrm>
            <a:off x="152400" y="1295400"/>
            <a:ext cx="548641" cy="609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152400" y="2743200"/>
            <a:ext cx="6248400" cy="3810000"/>
          </a:xfrm>
        </p:spPr>
        <p:style>
          <a:lnRef idx="2">
            <a:schemeClr val="dk1"/>
          </a:lnRef>
          <a:fillRef idx="1">
            <a:schemeClr val="lt1"/>
          </a:fillRef>
          <a:effectRef idx="0">
            <a:schemeClr val="dk1"/>
          </a:effectRef>
          <a:fontRef idx="minor">
            <a:schemeClr val="dk1"/>
          </a:fontRef>
        </p:style>
        <p:txBody>
          <a:bodyPr>
            <a:noAutofit/>
          </a:bodyPr>
          <a:lstStyle/>
          <a:p>
            <a:r>
              <a:rPr lang="ru-RU" sz="1400" dirty="0" smtClean="0">
                <a:solidFill>
                  <a:schemeClr val="bg1"/>
                </a:solidFill>
              </a:rPr>
              <a:t>         Природные соединения мышьяка с серой были известны народам древнего мира, которые применяли эти минералы как лекарства и краски.  Получение мышьяка в свободном состоянии приписывают Альберту Великому ( 1250). В 1789  А. Лавуазье включил мышьяк в список химических элементов .Малые количества этого элемента необходимы для жизни. Однако в районах его месторождении  и деятельности молодых вулканов в почве содержится  до 1% мышьяка, с чем связаны болезни скота, гибель растительности. Чистый мышьяк не ядовит, но все его соединения, растворимые в воде или могущие перейти в раствор под действием желудочного сока, чрезвычайно ядовиты; особенно опасен мышьяковистый водород. Это отлично знали при дворах  и солям мышьяка нашли применение, как яд для особо неугодных. Травили всех, начиная от прислуги до королей. По легенде,  короля Франции Карла </a:t>
            </a:r>
            <a:r>
              <a:rPr lang="en-US" sz="1400" dirty="0" smtClean="0">
                <a:solidFill>
                  <a:schemeClr val="bg1"/>
                </a:solidFill>
              </a:rPr>
              <a:t>IX</a:t>
            </a:r>
            <a:r>
              <a:rPr lang="ru-RU" sz="1400" dirty="0" smtClean="0">
                <a:solidFill>
                  <a:schemeClr val="bg1"/>
                </a:solidFill>
              </a:rPr>
              <a:t> , солями мышьяка отравила его матушка  Екатерина Медичи. </a:t>
            </a:r>
          </a:p>
          <a:p>
            <a:endParaRPr lang="ru-RU" sz="1600" dirty="0">
              <a:solidFill>
                <a:srgbClr val="002060"/>
              </a:solidFill>
            </a:endParaRPr>
          </a:p>
        </p:txBody>
      </p:sp>
      <p:sp>
        <p:nvSpPr>
          <p:cNvPr id="7" name="TextBox 6"/>
          <p:cNvSpPr txBox="1"/>
          <p:nvPr/>
        </p:nvSpPr>
        <p:spPr>
          <a:xfrm>
            <a:off x="381000" y="2362200"/>
            <a:ext cx="20574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1400" dirty="0" smtClean="0"/>
              <a:t>Мышьяк .(</a:t>
            </a:r>
            <a:r>
              <a:rPr lang="en-US" sz="1400" dirty="0" smtClean="0"/>
              <a:t>As)</a:t>
            </a:r>
            <a:r>
              <a:rPr lang="ru-RU" sz="1400" dirty="0" smtClean="0"/>
              <a:t> </a:t>
            </a:r>
            <a:endParaRPr lang="ru-RU" sz="1400" dirty="0"/>
          </a:p>
        </p:txBody>
      </p:sp>
      <p:sp>
        <p:nvSpPr>
          <p:cNvPr id="10" name="Прямоугольник 9"/>
          <p:cNvSpPr/>
          <p:nvPr/>
        </p:nvSpPr>
        <p:spPr>
          <a:xfrm>
            <a:off x="6934200" y="4267200"/>
            <a:ext cx="1447800"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descr="KJZSCAZEV50GCAFZ3U0LCAZR6DH3CAQC8DMTCAC2W4NFCASCRDICCA109ZOECA9QUKIKCANZ1ARRCADCZH9BCAUM5SL7CA78LL1XCAC062MLCAWD0O2UCAZHZKQ6CA16GUFKCA9WIGR8CA55U5JPCARY2IDY.jpg"/>
          <p:cNvPicPr>
            <a:picLocks noChangeAspect="1"/>
          </p:cNvPicPr>
          <p:nvPr/>
        </p:nvPicPr>
        <p:blipFill>
          <a:blip r:embed="rId2" cstate="print"/>
          <a:stretch>
            <a:fillRect/>
          </a:stretch>
        </p:blipFill>
        <p:spPr>
          <a:xfrm>
            <a:off x="838200" y="304800"/>
            <a:ext cx="1371600" cy="1981200"/>
          </a:xfrm>
          <a:prstGeom prst="rect">
            <a:avLst/>
          </a:prstGeom>
        </p:spPr>
      </p:pic>
      <p:sp>
        <p:nvSpPr>
          <p:cNvPr id="12" name="TextBox 11"/>
          <p:cNvSpPr txBox="1"/>
          <p:nvPr/>
        </p:nvSpPr>
        <p:spPr>
          <a:xfrm>
            <a:off x="3657600" y="152400"/>
            <a:ext cx="53340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1600" dirty="0" smtClean="0"/>
              <a:t>Русское название, наиболее вероятно, связано с ядом которым травили мышей, помимо прочего, по цвету серый мышьяк напоминает мышь. Латинское </a:t>
            </a:r>
            <a:r>
              <a:rPr lang="ru-RU" sz="1600" i="1" dirty="0" smtClean="0"/>
              <a:t>arsenicum</a:t>
            </a:r>
            <a:r>
              <a:rPr lang="ru-RU" sz="1600" dirty="0" smtClean="0"/>
              <a:t> восходит к греческому „арсеникос“ — мужской, вероятно, по сильному действию соединений этого элемента. А для чего их использовали, благодаря художественной литературе знают все.</a:t>
            </a:r>
            <a:endParaRPr lang="ru-RU" sz="1600" dirty="0" smtClean="0">
              <a:solidFill>
                <a:srgbClr val="002060"/>
              </a:solidFill>
            </a:endParaRPr>
          </a:p>
        </p:txBody>
      </p:sp>
      <p:pic>
        <p:nvPicPr>
          <p:cNvPr id="14" name="Рисунок 13" descr="37CXCA1UECM7CAUBKTBSCAEZ5EXACA0FZP8PCAMQI2HACAP3XOONCA8GMQOECAHNASWOCAHX530GCAE9MVPNCAJZS3LWCAE2FX39CA8P0ZE2CAPUN6GTCARGWOKMCAFCYF7ECAA0GYDJCAW2MV5ICA5CMUHY.jpg"/>
          <p:cNvPicPr>
            <a:picLocks noChangeAspect="1"/>
          </p:cNvPicPr>
          <p:nvPr/>
        </p:nvPicPr>
        <p:blipFill>
          <a:blip r:embed="rId3" cstate="print"/>
          <a:stretch>
            <a:fillRect/>
          </a:stretch>
        </p:blipFill>
        <p:spPr>
          <a:xfrm>
            <a:off x="2438400" y="1143000"/>
            <a:ext cx="1190625" cy="971550"/>
          </a:xfrm>
          <a:prstGeom prst="rect">
            <a:avLst/>
          </a:prstGeom>
        </p:spPr>
      </p:pic>
      <p:pic>
        <p:nvPicPr>
          <p:cNvPr id="15" name="Рисунок 14" descr="3TXECA76WA5KCATV0YS2CAWR4TPHCAQMBNG5CAEKYSZXCAHC1WKBCATN7WNCCAQ07DU0CAARPNHACA9YQ306CAUVXSNTCA1Z0C0MCA7QFMRWCABZCBBECABR3B4DCAR2XFMFCATA5PKRCAGRGXO6CAIU2EXX.jpg"/>
          <p:cNvPicPr>
            <a:picLocks noChangeAspect="1"/>
          </p:cNvPicPr>
          <p:nvPr/>
        </p:nvPicPr>
        <p:blipFill>
          <a:blip r:embed="rId4" cstate="print"/>
          <a:stretch>
            <a:fillRect/>
          </a:stretch>
        </p:blipFill>
        <p:spPr>
          <a:xfrm>
            <a:off x="6934200" y="4267200"/>
            <a:ext cx="1430524" cy="1927302"/>
          </a:xfrm>
          <a:prstGeom prst="rect">
            <a:avLst/>
          </a:prstGeom>
        </p:spPr>
      </p:pic>
      <p:sp>
        <p:nvSpPr>
          <p:cNvPr id="16" name="Прямоугольник 15"/>
          <p:cNvSpPr/>
          <p:nvPr/>
        </p:nvSpPr>
        <p:spPr>
          <a:xfrm>
            <a:off x="6781800" y="2057400"/>
            <a:ext cx="1447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Рисунок 16" descr="1A1PCARMR5PECAZ5L194CAMLFRNYCAUMMDVUCA0L88LYCAPI5E0MCAOFIL8MCAHZ86SUCA2MXL5QCALNDGIMCA25NJMNCACMV4ZPCAEJHHYNCA15U2EXCAYPW7VZCAA7CZRLCA8GQKW0CAF4CZBMCAU1Y7XV.jpg"/>
          <p:cNvPicPr>
            <a:picLocks noChangeAspect="1"/>
          </p:cNvPicPr>
          <p:nvPr/>
        </p:nvPicPr>
        <p:blipFill>
          <a:blip r:embed="rId5" cstate="print"/>
          <a:stretch>
            <a:fillRect/>
          </a:stretch>
        </p:blipFill>
        <p:spPr>
          <a:xfrm>
            <a:off x="6800850" y="1981200"/>
            <a:ext cx="1428750" cy="1905000"/>
          </a:xfrm>
          <a:prstGeom prst="rect">
            <a:avLst/>
          </a:prstGeom>
        </p:spPr>
      </p:pic>
      <p:sp>
        <p:nvSpPr>
          <p:cNvPr id="18" name="Скругленный прямоугольник 17"/>
          <p:cNvSpPr/>
          <p:nvPr/>
        </p:nvSpPr>
        <p:spPr>
          <a:xfrm>
            <a:off x="838200" y="304800"/>
            <a:ext cx="1371600" cy="1981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Рисунок 12" descr="NPGTCANUTIXLCABTP586CANZWJMBCAZU3OQWCA2MCLU6CAOR9O2ACAGQ9QZDCAKB0021CAFMPNKMCAFHH4R7CABKAE75CA540NH9CABA4KZLCA83JQEFCAURUWF5CAMAJKGQCAPGB635CA0YCWHBCACPR2A1.jpg"/>
          <p:cNvPicPr>
            <a:picLocks noChangeAspect="1"/>
          </p:cNvPicPr>
          <p:nvPr/>
        </p:nvPicPr>
        <p:blipFill>
          <a:blip r:embed="rId6" cstate="print"/>
          <a:stretch>
            <a:fillRect/>
          </a:stretch>
        </p:blipFill>
        <p:spPr>
          <a:xfrm>
            <a:off x="533400" y="152400"/>
            <a:ext cx="550606" cy="609600"/>
          </a:xfrm>
          <a:prstGeom prst="rect">
            <a:avLst/>
          </a:prstGeom>
        </p:spPr>
      </p:pic>
      <p:sp>
        <p:nvSpPr>
          <p:cNvPr id="19" name="TextBox 18"/>
          <p:cNvSpPr txBox="1"/>
          <p:nvPr/>
        </p:nvSpPr>
        <p:spPr>
          <a:xfrm>
            <a:off x="7620000" y="3886200"/>
            <a:ext cx="12954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900" dirty="0" smtClean="0">
                <a:solidFill>
                  <a:prstClr val="black"/>
                </a:solidFill>
              </a:rPr>
              <a:t>Екатерина Медичи</a:t>
            </a:r>
            <a:endParaRPr lang="ru-RU" sz="1100" b="1" dirty="0">
              <a:ln w="12700">
                <a:solidFill>
                  <a:schemeClr val="tx2">
                    <a:satMod val="155000"/>
                  </a:schemeClr>
                </a:solidFill>
                <a:prstDash val="solid"/>
              </a:ln>
              <a:solidFill>
                <a:schemeClr val="bg1"/>
              </a:solidFill>
            </a:endParaRPr>
          </a:p>
        </p:txBody>
      </p:sp>
      <p:sp>
        <p:nvSpPr>
          <p:cNvPr id="20" name="TextBox 19"/>
          <p:cNvSpPr txBox="1"/>
          <p:nvPr/>
        </p:nvSpPr>
        <p:spPr>
          <a:xfrm>
            <a:off x="7772400" y="6248400"/>
            <a:ext cx="111952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900" dirty="0" smtClean="0">
                <a:solidFill>
                  <a:prstClr val="black"/>
                </a:solidFill>
              </a:rPr>
              <a:t>Карл </a:t>
            </a:r>
            <a:r>
              <a:rPr lang="en-US" sz="900" dirty="0">
                <a:solidFill>
                  <a:schemeClr val="bg1"/>
                </a:solidFill>
              </a:rPr>
              <a:t>IX</a:t>
            </a:r>
            <a:r>
              <a:rPr lang="ru-RU" sz="900" dirty="0" smtClean="0">
                <a:solidFill>
                  <a:prstClr val="black"/>
                </a:solidFill>
              </a:rPr>
              <a:t> </a:t>
            </a:r>
            <a:endParaRPr lang="ru-RU" sz="1100" b="1" dirty="0">
              <a:ln w="12700">
                <a:solidFill>
                  <a:schemeClr val="tx2">
                    <a:satMod val="155000"/>
                  </a:schemeClr>
                </a:solidFill>
                <a:prstDash val="solid"/>
              </a:ln>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304800" y="2895600"/>
            <a:ext cx="6096000" cy="2971800"/>
          </a:xfrm>
        </p:spPr>
        <p:style>
          <a:lnRef idx="2">
            <a:schemeClr val="dk1"/>
          </a:lnRef>
          <a:fillRef idx="1">
            <a:schemeClr val="lt1"/>
          </a:fillRef>
          <a:effectRef idx="0">
            <a:schemeClr val="dk1"/>
          </a:effectRef>
          <a:fontRef idx="minor">
            <a:schemeClr val="dk1"/>
          </a:fontRef>
        </p:style>
        <p:txBody>
          <a:bodyPr>
            <a:noAutofit/>
          </a:bodyPr>
          <a:lstStyle/>
          <a:p>
            <a:r>
              <a:rPr lang="ru-RU" sz="1400" dirty="0" smtClean="0">
                <a:solidFill>
                  <a:schemeClr val="bg1"/>
                </a:solidFill>
              </a:rPr>
              <a:t> Историческая справка. Сурьма известна с глубокой древности. В странах Востока она употреблялась примерно за 3000 лет до н. э. для изготовления сосудов. В Древнем Египте уже в 19 в. до н. э. применяли порошок под названием mesten или stem  для чернения бровей для этого служил тонко размолотый чёрный сульфид сурьмы Sb2S3. В Древней Греции он был известен как stími и stíbi, отсюда латинский stibium. В 1789 А. Лавуазье включил сурьму  в список химических элементов под названием antimoine . Подробное описание свойств и способов получения сурьмы и её соединений впервые дано алхимиком Василием Валентином (Германия) в 1604.</a:t>
            </a:r>
            <a:endParaRPr lang="ru-RU" sz="1400" dirty="0">
              <a:solidFill>
                <a:schemeClr val="bg1"/>
              </a:solidFill>
            </a:endParaRPr>
          </a:p>
        </p:txBody>
      </p:sp>
      <p:sp>
        <p:nvSpPr>
          <p:cNvPr id="7" name="TextBox 6"/>
          <p:cNvSpPr txBox="1"/>
          <p:nvPr/>
        </p:nvSpPr>
        <p:spPr>
          <a:xfrm>
            <a:off x="609600" y="2438400"/>
            <a:ext cx="1600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t>Сурьма. (</a:t>
            </a:r>
            <a:r>
              <a:rPr lang="en-US" dirty="0" smtClean="0"/>
              <a:t>Sb).</a:t>
            </a:r>
            <a:endParaRPr lang="ru-RU" dirty="0"/>
          </a:p>
        </p:txBody>
      </p:sp>
      <p:sp>
        <p:nvSpPr>
          <p:cNvPr id="10" name="Прямоугольник 9"/>
          <p:cNvSpPr/>
          <p:nvPr/>
        </p:nvSpPr>
        <p:spPr>
          <a:xfrm>
            <a:off x="6477000" y="4800600"/>
            <a:ext cx="25146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Box 10"/>
          <p:cNvSpPr txBox="1"/>
          <p:nvPr/>
        </p:nvSpPr>
        <p:spPr>
          <a:xfrm>
            <a:off x="2743200" y="228600"/>
            <a:ext cx="6172200" cy="2400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1600" dirty="0" smtClean="0"/>
              <a:t>  </a:t>
            </a:r>
            <a:r>
              <a:rPr lang="ru-RU" sz="1400" dirty="0" smtClean="0"/>
              <a:t>В химии у этого элемента три названия. Русское слово „сурьма“ происходит от турецкого „сюрме“ — натирание.  Латинское название элемента (</a:t>
            </a:r>
            <a:r>
              <a:rPr lang="ru-RU" sz="1400" i="1" dirty="0" smtClean="0"/>
              <a:t>stibium</a:t>
            </a:r>
            <a:r>
              <a:rPr lang="ru-RU" sz="1400" dirty="0" smtClean="0"/>
              <a:t>) происходит от греческого „стиби“ — косметического средства для подведения глаз и лечения глазных болезней. Соли сурьмяной кислоты называют антимонитами, название, возможно, связано с греческим „антемон“ — цветок сростки игольчатых кристаллов сурьмяного блеска Sb2S2 похожи на цветы.</a:t>
            </a:r>
            <a:r>
              <a:rPr lang="ru-RU" sz="1600" dirty="0" smtClean="0">
                <a:solidFill>
                  <a:schemeClr val="bg1"/>
                </a:solidFill>
              </a:rPr>
              <a:t> Русская "сурьма" произошло от турецкого sürme; им обозначался порошок свинцового блеска PbS, также служивший для чернения бровей (по другим данным, "сурьма" - от персидского сурме - металл).</a:t>
            </a:r>
            <a:endParaRPr lang="ru-RU" sz="1600" dirty="0" smtClean="0"/>
          </a:p>
        </p:txBody>
      </p:sp>
      <p:pic>
        <p:nvPicPr>
          <p:cNvPr id="9" name="Рисунок 8" descr="8Z00CASP3C5FCA58MBESCAGOBUL4CAQOY6JDCA0WS75NCA7J06HGCAVTSK7PCAJGLROBCAS695E2CAFIUUXHCA9RW12HCAUWTIDDCAUQQMODCA0S1U49CA7RCFOCCA7NSL8FCASUZ9UNCAXMYTDVCA0HSL7O.jpg"/>
          <p:cNvPicPr>
            <a:picLocks noChangeAspect="1"/>
          </p:cNvPicPr>
          <p:nvPr/>
        </p:nvPicPr>
        <p:blipFill>
          <a:blip r:embed="rId2" cstate="print"/>
          <a:stretch>
            <a:fillRect/>
          </a:stretch>
        </p:blipFill>
        <p:spPr>
          <a:xfrm>
            <a:off x="838200" y="304800"/>
            <a:ext cx="1143000" cy="2049992"/>
          </a:xfrm>
          <a:prstGeom prst="rect">
            <a:avLst/>
          </a:prstGeom>
        </p:spPr>
      </p:pic>
      <p:pic>
        <p:nvPicPr>
          <p:cNvPr id="12" name="Рисунок 11" descr="QVQ0CAMVNZNVCAOLOIHTCAKF219BCAXWRZK7CA17RPLCCAXEHF4RCA6YC5CLCAW6E7CJCAJ3YPVPCAGJCXBRCAUWNYVOCAZFDM72CA0NA5CNCAT368X2CAGUTFVSCAKOKYJVCAQD4V9ZCAGGW71ECAO80NOY.jpg"/>
          <p:cNvPicPr>
            <a:picLocks noChangeAspect="1"/>
          </p:cNvPicPr>
          <p:nvPr/>
        </p:nvPicPr>
        <p:blipFill>
          <a:blip r:embed="rId3" cstate="print"/>
          <a:stretch>
            <a:fillRect/>
          </a:stretch>
        </p:blipFill>
        <p:spPr>
          <a:xfrm>
            <a:off x="6553200" y="4876800"/>
            <a:ext cx="2369288" cy="1604400"/>
          </a:xfrm>
          <a:prstGeom prst="rect">
            <a:avLst/>
          </a:prstGeom>
        </p:spPr>
      </p:pic>
      <p:pic>
        <p:nvPicPr>
          <p:cNvPr id="13" name="Рисунок 12" descr="83HRCA63NYMTCAC5N2YZCABRWE7PCA846S5LCAV5C8NSCAZCP95OCA3OP8OYCA27ORDCCAHLC8YSCAF2KO96CABNS0NWCAUVZYGWCAUG82A0CAH6NDTHCAPQRDE2CANX0NCTCA398T3PCA8VXFNWCAS3LJOI.jpg"/>
          <p:cNvPicPr>
            <a:picLocks noChangeAspect="1"/>
          </p:cNvPicPr>
          <p:nvPr/>
        </p:nvPicPr>
        <p:blipFill>
          <a:blip r:embed="rId4" cstate="print"/>
          <a:stretch>
            <a:fillRect/>
          </a:stretch>
        </p:blipFill>
        <p:spPr>
          <a:xfrm>
            <a:off x="6781800" y="3200400"/>
            <a:ext cx="2224689" cy="1209675"/>
          </a:xfrm>
          <a:prstGeom prst="rect">
            <a:avLst/>
          </a:prstGeom>
        </p:spPr>
      </p:pic>
      <p:sp>
        <p:nvSpPr>
          <p:cNvPr id="14" name="Скругленный прямоугольник 13"/>
          <p:cNvSpPr/>
          <p:nvPr/>
        </p:nvSpPr>
        <p:spPr>
          <a:xfrm>
            <a:off x="838200" y="228600"/>
            <a:ext cx="1143000" cy="2133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5" name="Рисунок 14" descr="untitledрощдо.png"/>
          <p:cNvPicPr>
            <a:picLocks noChangeAspect="1"/>
          </p:cNvPicPr>
          <p:nvPr/>
        </p:nvPicPr>
        <p:blipFill>
          <a:blip r:embed="rId5" cstate="print"/>
          <a:stretch>
            <a:fillRect/>
          </a:stretch>
        </p:blipFill>
        <p:spPr>
          <a:xfrm>
            <a:off x="533400" y="228600"/>
            <a:ext cx="402908" cy="4476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Содержимое 3" descr="001508.jpg"/>
          <p:cNvPicPr>
            <a:picLocks noGrp="1"/>
          </p:cNvPicPr>
          <p:nvPr>
            <p:ph idx="1"/>
          </p:nvPr>
        </p:nvPicPr>
        <p:blipFill>
          <a:blip r:embed="rId2" cstate="print"/>
          <a:stretch>
            <a:fillRect/>
          </a:stretch>
        </p:blipFill>
        <p:spPr>
          <a:xfrm>
            <a:off x="457200" y="228600"/>
            <a:ext cx="7163087" cy="5867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362200"/>
            <a:ext cx="14478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1400" dirty="0" smtClean="0"/>
              <a:t>Свинец. (</a:t>
            </a:r>
            <a:r>
              <a:rPr lang="en-US" sz="1400" dirty="0" smtClean="0"/>
              <a:t>Pb)</a:t>
            </a:r>
            <a:endParaRPr lang="ru-RU" sz="1400" dirty="0"/>
          </a:p>
        </p:txBody>
      </p:sp>
      <p:sp>
        <p:nvSpPr>
          <p:cNvPr id="9" name="TextBox 8"/>
          <p:cNvSpPr txBox="1"/>
          <p:nvPr/>
        </p:nvSpPr>
        <p:spPr>
          <a:xfrm>
            <a:off x="1828800" y="76200"/>
            <a:ext cx="5105400" cy="14157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1600" dirty="0" smtClean="0">
                <a:solidFill>
                  <a:srgbClr val="002060"/>
                </a:solidFill>
              </a:rPr>
              <a:t>     </a:t>
            </a:r>
            <a:r>
              <a:rPr lang="ru-RU" sz="1400" dirty="0" smtClean="0">
                <a:solidFill>
                  <a:srgbClr val="002060"/>
                </a:solidFill>
              </a:rPr>
              <a:t>Современное  название данного элемента абсолютно не связано с хрюкающими животными. Скорее всего оно обра-зовано от </a:t>
            </a:r>
            <a:r>
              <a:rPr lang="ru-RU" sz="1400" dirty="0" smtClean="0"/>
              <a:t> английского plumber — водопроводчик (когда-то трубы зачеканивали мягким свинцом), или названия вене-цианской тюрьмы со свинцовой крышей — Пьомбе. Из ко-торой по легенде ухитрился бежать сам Казанова.</a:t>
            </a:r>
            <a:endParaRPr lang="ru-RU" sz="1400" dirty="0" smtClean="0">
              <a:solidFill>
                <a:srgbClr val="002060"/>
              </a:solidFill>
            </a:endParaRPr>
          </a:p>
        </p:txBody>
      </p:sp>
      <p:pic>
        <p:nvPicPr>
          <p:cNvPr id="12" name="Picture 2" descr="C:\Users\Юля\Desktop\элниенты\0QJ6CA9OPZEYCAJY3Z4PCA415C1TCAY7N26YCAT3A1YZCAONA5CACARPECANCAFG47V5CAPZJLROCAFAFZVBCAT94SWBCAFUJBTACAMYLD9UCA481IYBCA3ZVAQECAK8Y8DKCANM8FQMCABPUPC7CAZPVEL7.jpg"/>
          <p:cNvPicPr>
            <a:picLocks noChangeAspect="1" noChangeArrowheads="1"/>
          </p:cNvPicPr>
          <p:nvPr/>
        </p:nvPicPr>
        <p:blipFill>
          <a:blip r:embed="rId2" cstate="print"/>
          <a:srcRect/>
          <a:stretch>
            <a:fillRect/>
          </a:stretch>
        </p:blipFill>
        <p:spPr bwMode="auto">
          <a:xfrm>
            <a:off x="381000" y="152400"/>
            <a:ext cx="1219200" cy="2057400"/>
          </a:xfrm>
          <a:prstGeom prst="rect">
            <a:avLst/>
          </a:prstGeom>
          <a:noFill/>
        </p:spPr>
      </p:pic>
      <p:grpSp>
        <p:nvGrpSpPr>
          <p:cNvPr id="15" name="Группа 14"/>
          <p:cNvGrpSpPr/>
          <p:nvPr/>
        </p:nvGrpSpPr>
        <p:grpSpPr>
          <a:xfrm>
            <a:off x="381000" y="152400"/>
            <a:ext cx="1219200" cy="2057400"/>
            <a:chOff x="609600" y="152400"/>
            <a:chExt cx="990600" cy="2057400"/>
          </a:xfrm>
        </p:grpSpPr>
        <p:sp>
          <p:nvSpPr>
            <p:cNvPr id="13" name="Скругленный прямоугольник 12"/>
            <p:cNvSpPr/>
            <p:nvPr/>
          </p:nvSpPr>
          <p:spPr>
            <a:xfrm>
              <a:off x="609600" y="152400"/>
              <a:ext cx="990600" cy="20574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 name="Picture 31" descr="C:\Users\Юля\Desktop\элниенты\RGIOCA5RWU7ACAFVOY86CAA1KGTYCAUOE9F8CATBMSQUCA3WB5U6CAVPU769CAP3D7S5CAKCJVZFCAAXZ8K6CAVIWN7ZCAWUOJSYCAIRYGLECAP7FD21CALWJSVFCAEYWYUDCA5CIPBCCAQ152DZCAKXV4JU.jpg"/>
            <p:cNvPicPr>
              <a:picLocks noChangeAspect="1" noChangeArrowheads="1"/>
            </p:cNvPicPr>
            <p:nvPr/>
          </p:nvPicPr>
          <p:blipFill>
            <a:blip r:embed="rId3" cstate="print"/>
            <a:srcRect/>
            <a:stretch>
              <a:fillRect/>
            </a:stretch>
          </p:blipFill>
          <p:spPr bwMode="auto">
            <a:xfrm>
              <a:off x="685800" y="1828800"/>
              <a:ext cx="304800" cy="304800"/>
            </a:xfrm>
            <a:prstGeom prst="rect">
              <a:avLst/>
            </a:prstGeom>
            <a:noFill/>
          </p:spPr>
        </p:pic>
      </p:grpSp>
      <p:sp>
        <p:nvSpPr>
          <p:cNvPr id="16" name="Прямоугольник 15"/>
          <p:cNvSpPr/>
          <p:nvPr/>
        </p:nvSpPr>
        <p:spPr>
          <a:xfrm>
            <a:off x="0" y="2895600"/>
            <a:ext cx="2590800" cy="2667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bg1"/>
                </a:solidFill>
              </a:rPr>
              <a:t>     О свинце много написано в средневековых алхимичес-ких трактатах.  Связанный с планетой  Сатурн, он олицет-ворял собой животную, «необработанную» душу  человека, которую алхимик посредством духовной трансформации должен был превратить в золото, то есть сделать просветленной.  </a:t>
            </a:r>
          </a:p>
        </p:txBody>
      </p:sp>
      <p:sp>
        <p:nvSpPr>
          <p:cNvPr id="19" name="Прямоугольник 18"/>
          <p:cNvSpPr/>
          <p:nvPr/>
        </p:nvSpPr>
        <p:spPr>
          <a:xfrm>
            <a:off x="2743200" y="1981200"/>
            <a:ext cx="3962400" cy="3200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spcAft>
                <a:spcPts val="0"/>
              </a:spcAft>
            </a:pPr>
            <a:r>
              <a:rPr lang="ru-RU" sz="1400" dirty="0" smtClean="0">
                <a:solidFill>
                  <a:schemeClr val="bg1"/>
                </a:solidFill>
              </a:rPr>
              <a:t>     В VI веке до н.э. он активно добывался  греками и финикий-цами. Позднее свинцовые рудники  разрабатывались и римлянами. Они  использовали свинец для изготовления труб древнего водопровода.</a:t>
            </a:r>
            <a:r>
              <a:rPr lang="ru-RU" sz="1400" dirty="0" smtClean="0"/>
              <a:t> </a:t>
            </a:r>
            <a:r>
              <a:rPr lang="ru-RU" sz="1400" dirty="0" smtClean="0">
                <a:solidFill>
                  <a:schemeClr val="bg1"/>
                </a:solidFill>
              </a:rPr>
              <a:t>Очеви-дно, поэтому такой короткой и была средняя продолжитель-ность жизни римлян. Все раство-римые соединения свинца являются ядовитыми. Поступая в организм в малых порциях, свинец задерживается в нем и, постепенно замещая кальций, входящий в состав костей, вызывает хроническое отравление. </a:t>
            </a:r>
          </a:p>
        </p:txBody>
      </p:sp>
      <p:sp>
        <p:nvSpPr>
          <p:cNvPr id="23" name="Прямоугольник 22"/>
          <p:cNvSpPr/>
          <p:nvPr/>
        </p:nvSpPr>
        <p:spPr>
          <a:xfrm>
            <a:off x="7086600" y="152400"/>
            <a:ext cx="1752600" cy="2514600"/>
          </a:xfrm>
          <a:prstGeom prst="rect">
            <a:avLst/>
          </a:prstGeom>
          <a:solidFill>
            <a:schemeClr val="tx1">
              <a:lumMod val="75000"/>
            </a:schemeClr>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0" name="Рисунок 19" descr="untitled.bmp"/>
          <p:cNvPicPr>
            <a:picLocks noChangeAspect="1"/>
          </p:cNvPicPr>
          <p:nvPr/>
        </p:nvPicPr>
        <p:blipFill>
          <a:blip r:embed="rId4" cstate="print"/>
          <a:stretch>
            <a:fillRect/>
          </a:stretch>
        </p:blipFill>
        <p:spPr>
          <a:xfrm>
            <a:off x="7162800" y="228600"/>
            <a:ext cx="1611086" cy="2286000"/>
          </a:xfrm>
          <a:prstGeom prst="rect">
            <a:avLst/>
          </a:prstGeom>
        </p:spPr>
      </p:pic>
      <p:cxnSp>
        <p:nvCxnSpPr>
          <p:cNvPr id="25" name="Прямая соединительная линия 24"/>
          <p:cNvCxnSpPr/>
          <p:nvPr/>
        </p:nvCxnSpPr>
        <p:spPr>
          <a:xfrm>
            <a:off x="7315200" y="152400"/>
            <a:ext cx="0" cy="2514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7696200" y="152400"/>
            <a:ext cx="0" cy="2514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8153400" y="152400"/>
            <a:ext cx="0" cy="2514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8610600" y="152400"/>
            <a:ext cx="0" cy="2514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descr="U5CSCA6FPB6KCAVVZX6OCAQ0PU9ICAL4A9VJCA09DJ3FCA8SJAO0CAE5N8Z1CA032XG4CAT4LUI0CALODCT6CAQUR0SLCAGRGTXMCA5Z22E6CAQV1V68CAHZZ822CADCTWOHCAMBPDU4CAKUJ5RWCA7WMKVB.jpg"/>
          <p:cNvPicPr>
            <a:picLocks noChangeAspect="1"/>
          </p:cNvPicPr>
          <p:nvPr/>
        </p:nvPicPr>
        <p:blipFill>
          <a:blip r:embed="rId5" cstate="print"/>
          <a:stretch>
            <a:fillRect/>
          </a:stretch>
        </p:blipFill>
        <p:spPr>
          <a:xfrm rot="5400000">
            <a:off x="6776874" y="6634327"/>
            <a:ext cx="1390650" cy="4123997"/>
          </a:xfrm>
          <a:prstGeom prst="rect">
            <a:avLst/>
          </a:prstGeom>
        </p:spPr>
      </p:pic>
      <p:pic>
        <p:nvPicPr>
          <p:cNvPr id="35" name="Рисунок 34" descr="309e6b43e2680475a8cde96907a18a60.jpg"/>
          <p:cNvPicPr>
            <a:picLocks noChangeAspect="1"/>
          </p:cNvPicPr>
          <p:nvPr/>
        </p:nvPicPr>
        <p:blipFill>
          <a:blip r:embed="rId6" cstate="print"/>
          <a:stretch>
            <a:fillRect/>
          </a:stretch>
        </p:blipFill>
        <p:spPr>
          <a:xfrm>
            <a:off x="990600" y="5486400"/>
            <a:ext cx="1625600" cy="1219200"/>
          </a:xfrm>
          <a:prstGeom prst="rect">
            <a:avLst/>
          </a:prstGeom>
        </p:spPr>
      </p:pic>
      <p:pic>
        <p:nvPicPr>
          <p:cNvPr id="36" name="Рисунок 35" descr="NmCN97NgVSs.jpg"/>
          <p:cNvPicPr>
            <a:picLocks noChangeAspect="1"/>
          </p:cNvPicPr>
          <p:nvPr/>
        </p:nvPicPr>
        <p:blipFill>
          <a:blip r:embed="rId7" cstate="print"/>
          <a:stretch>
            <a:fillRect/>
          </a:stretch>
        </p:blipFill>
        <p:spPr>
          <a:xfrm>
            <a:off x="5486400" y="4804172"/>
            <a:ext cx="3505200" cy="205382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486400" y="2895600"/>
            <a:ext cx="3657600" cy="1752600"/>
          </a:xfrm>
        </p:spPr>
        <p:style>
          <a:lnRef idx="2">
            <a:schemeClr val="dk1"/>
          </a:lnRef>
          <a:fillRef idx="1">
            <a:schemeClr val="lt1"/>
          </a:fillRef>
          <a:effectRef idx="0">
            <a:schemeClr val="dk1"/>
          </a:effectRef>
          <a:fontRef idx="minor">
            <a:schemeClr val="dk1"/>
          </a:fontRef>
        </p:style>
        <p:txBody>
          <a:bodyPr>
            <a:noAutofit/>
          </a:bodyPr>
          <a:lstStyle/>
          <a:p>
            <a:pPr>
              <a:spcBef>
                <a:spcPts val="0"/>
              </a:spcBef>
              <a:spcAft>
                <a:spcPts val="0"/>
              </a:spcAft>
            </a:pPr>
            <a:r>
              <a:rPr lang="ru-RU" sz="1400" dirty="0" smtClean="0">
                <a:solidFill>
                  <a:schemeClr val="bg1"/>
                </a:solidFill>
              </a:rPr>
              <a:t>        Медь связывали с плодородием, соответственно, с женскими божествами:  Венерой — богиней красоты и садов; </a:t>
            </a:r>
          </a:p>
          <a:p>
            <a:pPr>
              <a:spcBef>
                <a:spcPts val="0"/>
              </a:spcBef>
              <a:spcAft>
                <a:spcPts val="0"/>
              </a:spcAft>
            </a:pPr>
            <a:r>
              <a:rPr lang="ru-RU" sz="1400" dirty="0" smtClean="0">
                <a:solidFill>
                  <a:schemeClr val="bg1"/>
                </a:solidFill>
              </a:rPr>
              <a:t>В ветхозаветных преданиях говорится о магическом свойстве меди противостоять змеиным укусам. </a:t>
            </a:r>
          </a:p>
          <a:p>
            <a:pPr>
              <a:spcBef>
                <a:spcPts val="0"/>
              </a:spcBef>
              <a:spcAft>
                <a:spcPts val="0"/>
              </a:spcAft>
            </a:pPr>
            <a:r>
              <a:rPr lang="ru-RU" sz="1400" dirty="0" smtClean="0"/>
              <a:t/>
            </a:r>
            <a:br>
              <a:rPr lang="ru-RU" sz="1400" dirty="0" smtClean="0"/>
            </a:br>
            <a:r>
              <a:rPr lang="ru-RU" sz="1400" dirty="0" smtClean="0">
                <a:solidFill>
                  <a:schemeClr val="bg1"/>
                </a:solidFill>
              </a:rPr>
              <a:t> </a:t>
            </a:r>
          </a:p>
        </p:txBody>
      </p:sp>
      <p:sp>
        <p:nvSpPr>
          <p:cNvPr id="7" name="TextBox 6"/>
          <p:cNvSpPr txBox="1"/>
          <p:nvPr/>
        </p:nvSpPr>
        <p:spPr>
          <a:xfrm>
            <a:off x="304800" y="2286000"/>
            <a:ext cx="1600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t>Медь</a:t>
            </a:r>
            <a:r>
              <a:rPr lang="en-US" dirty="0" smtClean="0"/>
              <a:t>.</a:t>
            </a:r>
            <a:r>
              <a:rPr lang="ru-RU" dirty="0" smtClean="0"/>
              <a:t> (С</a:t>
            </a:r>
            <a:r>
              <a:rPr lang="en-US" dirty="0" smtClean="0"/>
              <a:t>u)</a:t>
            </a:r>
            <a:endParaRPr lang="ru-RU" dirty="0"/>
          </a:p>
        </p:txBody>
      </p:sp>
      <p:grpSp>
        <p:nvGrpSpPr>
          <p:cNvPr id="19" name="Группа 66"/>
          <p:cNvGrpSpPr/>
          <p:nvPr/>
        </p:nvGrpSpPr>
        <p:grpSpPr>
          <a:xfrm>
            <a:off x="556845" y="152400"/>
            <a:ext cx="1271954" cy="2057400"/>
            <a:chOff x="2470137" y="381000"/>
            <a:chExt cx="742172" cy="1905000"/>
          </a:xfrm>
        </p:grpSpPr>
        <p:pic>
          <p:nvPicPr>
            <p:cNvPr id="20" name="Picture 4" descr="C:\Users\Юля\Desktop\элниенты\2137552_eed666bf.jpg"/>
            <p:cNvPicPr>
              <a:picLocks noChangeAspect="1" noChangeArrowheads="1"/>
            </p:cNvPicPr>
            <p:nvPr/>
          </p:nvPicPr>
          <p:blipFill>
            <a:blip r:embed="rId2" cstate="print"/>
            <a:srcRect/>
            <a:stretch>
              <a:fillRect/>
            </a:stretch>
          </p:blipFill>
          <p:spPr bwMode="auto">
            <a:xfrm>
              <a:off x="2470137" y="381000"/>
              <a:ext cx="742172" cy="1905000"/>
            </a:xfrm>
            <a:prstGeom prst="rect">
              <a:avLst/>
            </a:prstGeom>
            <a:noFill/>
          </p:spPr>
        </p:pic>
        <p:pic>
          <p:nvPicPr>
            <p:cNvPr id="21" name="Picture 21" descr="C:\Users\Юля\Desktop\элниенты\E4PBCANT7F72CAFKB1C4CAUI8EO1CA5P6PTUCA38V8B9CAHA9J3ZCA4ELALVCA6TR152CAO4NR39CAVIHZPMCARCAA8ACAN2H1Y6CA32I1V2CAVMBDNFCAFHM41ZCAT398K3CACLEA9NCADM5PP9CAR9OXLW.jpg"/>
            <p:cNvPicPr>
              <a:picLocks noChangeAspect="1" noChangeArrowheads="1"/>
            </p:cNvPicPr>
            <p:nvPr/>
          </p:nvPicPr>
          <p:blipFill>
            <a:blip r:embed="rId3" cstate="print"/>
            <a:srcRect/>
            <a:stretch>
              <a:fillRect/>
            </a:stretch>
          </p:blipFill>
          <p:spPr bwMode="auto">
            <a:xfrm>
              <a:off x="2514600" y="1981200"/>
              <a:ext cx="269875" cy="269875"/>
            </a:xfrm>
            <a:prstGeom prst="rect">
              <a:avLst/>
            </a:prstGeom>
            <a:noFill/>
          </p:spPr>
        </p:pic>
      </p:grpSp>
      <p:sp>
        <p:nvSpPr>
          <p:cNvPr id="18" name="Скругленный прямоугольник 17"/>
          <p:cNvSpPr/>
          <p:nvPr/>
        </p:nvSpPr>
        <p:spPr>
          <a:xfrm>
            <a:off x="533400" y="152400"/>
            <a:ext cx="1295400" cy="20574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2057400" y="152400"/>
            <a:ext cx="4648200" cy="2209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bg1"/>
                </a:solidFill>
              </a:rPr>
              <a:t>       Латинское название cuprum происходит от названия острова Кипр, где древние греки добывали медную руду. В древности для обработки скальной породы её нагревали на костре и быстро охлаждали. К 3000 до н. э. в Индии, Месопотамии и Греции для выплавки более твердой бронзы в медь стали добавлять олово. Открытие бронзы могло произойти случайно, однако ее преимущества по сравнению с чистой медью быстро вывели этот сплав на первое место. Так начался «бронзовый век».</a:t>
            </a:r>
            <a:endParaRPr lang="ru-RU" sz="1400" dirty="0">
              <a:solidFill>
                <a:schemeClr val="bg1"/>
              </a:solidFill>
            </a:endParaRPr>
          </a:p>
        </p:txBody>
      </p:sp>
      <p:sp>
        <p:nvSpPr>
          <p:cNvPr id="14" name="Прямоугольник 13"/>
          <p:cNvSpPr/>
          <p:nvPr/>
        </p:nvSpPr>
        <p:spPr>
          <a:xfrm>
            <a:off x="152400" y="2819400"/>
            <a:ext cx="5029200" cy="2743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bg1"/>
                </a:solidFill>
              </a:rPr>
              <a:t>      </a:t>
            </a:r>
            <a:r>
              <a:rPr lang="ru-RU" sz="1400" dirty="0" smtClean="0">
                <a:solidFill>
                  <a:schemeClr val="bg1"/>
                </a:solidFill>
              </a:rPr>
              <a:t>Медь используют для ускорения процесса заживления ран. Предводителя  греческого войска Фана, (славившийся своей ловкостью и непобедимостью) ранили в бою. Сильнейшая боль пронзила его правое колено. На помощь пришел старец Рик, который приложил к ране красную медную  пластину  Богатырь перестал стонать и через несколько минут погрузился в глубокий сон. Спал он долго, а когда проснулся, боль в колене утихла,</a:t>
            </a:r>
          </a:p>
          <a:p>
            <a:r>
              <a:rPr lang="ru-RU" sz="1400" dirty="0" smtClean="0">
                <a:solidFill>
                  <a:schemeClr val="bg1"/>
                </a:solidFill>
              </a:rPr>
              <a:t> а опухоль практически исчезла. </a:t>
            </a:r>
          </a:p>
          <a:p>
            <a:r>
              <a:rPr lang="ru-RU" sz="1400" dirty="0" smtClean="0">
                <a:solidFill>
                  <a:schemeClr val="bg1"/>
                </a:solidFill>
              </a:rPr>
              <a:t>Через день Фан снова был на поле боя,</a:t>
            </a:r>
          </a:p>
          <a:p>
            <a:r>
              <a:rPr lang="ru-RU" sz="1400" dirty="0" smtClean="0">
                <a:solidFill>
                  <a:schemeClr val="bg1"/>
                </a:solidFill>
              </a:rPr>
              <a:t> а римские доспехи с этих пор стали </a:t>
            </a:r>
          </a:p>
          <a:p>
            <a:r>
              <a:rPr lang="ru-RU" sz="1400" dirty="0" smtClean="0">
                <a:solidFill>
                  <a:schemeClr val="bg1"/>
                </a:solidFill>
              </a:rPr>
              <a:t>изготавливать из меди. </a:t>
            </a:r>
            <a:endParaRPr lang="ru-RU" sz="1400" dirty="0">
              <a:solidFill>
                <a:schemeClr val="bg1"/>
              </a:solidFill>
            </a:endParaRPr>
          </a:p>
        </p:txBody>
      </p:sp>
      <p:pic>
        <p:nvPicPr>
          <p:cNvPr id="15" name="Рисунок 14" descr="885ef79a306efc2db370170dc569e1fa.jpg"/>
          <p:cNvPicPr>
            <a:picLocks noChangeAspect="1"/>
          </p:cNvPicPr>
          <p:nvPr/>
        </p:nvPicPr>
        <p:blipFill>
          <a:blip r:embed="rId4" cstate="print"/>
          <a:stretch>
            <a:fillRect/>
          </a:stretch>
        </p:blipFill>
        <p:spPr>
          <a:xfrm>
            <a:off x="6629400" y="914400"/>
            <a:ext cx="2677783" cy="1831258"/>
          </a:xfrm>
          <a:prstGeom prst="rect">
            <a:avLst/>
          </a:prstGeom>
        </p:spPr>
      </p:pic>
      <p:pic>
        <p:nvPicPr>
          <p:cNvPr id="16" name="Рисунок 15" descr="2ddc8784a14b38fa83577c981bd317c8.jpg"/>
          <p:cNvPicPr>
            <a:picLocks noChangeAspect="1"/>
          </p:cNvPicPr>
          <p:nvPr/>
        </p:nvPicPr>
        <p:blipFill>
          <a:blip r:embed="rId5" cstate="print"/>
          <a:stretch>
            <a:fillRect/>
          </a:stretch>
        </p:blipFill>
        <p:spPr>
          <a:xfrm>
            <a:off x="3505200" y="4572000"/>
            <a:ext cx="5183128" cy="258508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286000" y="1524000"/>
            <a:ext cx="3962400" cy="1981200"/>
          </a:xfrm>
        </p:spPr>
        <p:style>
          <a:lnRef idx="2">
            <a:schemeClr val="dk1"/>
          </a:lnRef>
          <a:fillRef idx="1">
            <a:schemeClr val="lt1"/>
          </a:fillRef>
          <a:effectRef idx="0">
            <a:schemeClr val="dk1"/>
          </a:effectRef>
          <a:fontRef idx="minor">
            <a:schemeClr val="dk1"/>
          </a:fontRef>
        </p:style>
        <p:txBody>
          <a:bodyPr>
            <a:noAutofit/>
          </a:bodyPr>
          <a:lstStyle/>
          <a:p>
            <a:r>
              <a:rPr lang="ru-RU" sz="1400" dirty="0" smtClean="0">
                <a:solidFill>
                  <a:schemeClr val="bg1"/>
                </a:solidFill>
              </a:rPr>
              <a:t>        Ртуть входит в число семи металлов древности. Она считается важнейшим исходным веществом в операциях священного тайного искусства по изготовлению «философского камня». Главным свойством его было умение превращать металлы в золото и серебро. </a:t>
            </a:r>
          </a:p>
          <a:p>
            <a:endParaRPr lang="ru-RU" sz="1600" dirty="0">
              <a:solidFill>
                <a:srgbClr val="002060"/>
              </a:solidFill>
            </a:endParaRPr>
          </a:p>
        </p:txBody>
      </p:sp>
      <p:sp>
        <p:nvSpPr>
          <p:cNvPr id="7" name="TextBox 6"/>
          <p:cNvSpPr txBox="1"/>
          <p:nvPr/>
        </p:nvSpPr>
        <p:spPr>
          <a:xfrm>
            <a:off x="152400" y="2286000"/>
            <a:ext cx="1447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smtClean="0"/>
              <a:t>Ртуть. (</a:t>
            </a:r>
            <a:r>
              <a:rPr lang="en-US" dirty="0" smtClean="0"/>
              <a:t>Hg</a:t>
            </a:r>
            <a:r>
              <a:rPr lang="ru-RU" dirty="0" smtClean="0"/>
              <a:t>)</a:t>
            </a:r>
            <a:endParaRPr lang="ru-RU" dirty="0"/>
          </a:p>
        </p:txBody>
      </p:sp>
      <p:sp>
        <p:nvSpPr>
          <p:cNvPr id="9" name="TextBox 8"/>
          <p:cNvSpPr txBox="1"/>
          <p:nvPr/>
        </p:nvSpPr>
        <p:spPr>
          <a:xfrm>
            <a:off x="1828800" y="152400"/>
            <a:ext cx="5867400"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1400" dirty="0" smtClean="0"/>
              <a:t>Латинское название ртути произошло от греческого hydrárgyros (hýdor — вода и árgyros — серебро). В старых трактатах по алхимии встречается так же название argentum vivum — живое серебро. В мире известно несколько крупных месторождений ртути: в Испании, в Италии, на границе Калифорнии и Мексики. </a:t>
            </a:r>
            <a:endParaRPr lang="ru-RU" sz="1400" dirty="0" smtClean="0">
              <a:solidFill>
                <a:schemeClr val="bg1"/>
              </a:solidFill>
            </a:endParaRPr>
          </a:p>
        </p:txBody>
      </p:sp>
      <p:sp>
        <p:nvSpPr>
          <p:cNvPr id="20" name="Скругленный прямоугольник 19"/>
          <p:cNvSpPr/>
          <p:nvPr/>
        </p:nvSpPr>
        <p:spPr>
          <a:xfrm>
            <a:off x="380999" y="152400"/>
            <a:ext cx="1230923" cy="20574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1" name="Picture 26" descr="C:\Users\Юля\Desktop\элниенты\TENQCAEW1IFBCA4MIC6MCA1FJYKTCAG0EKWVCARQLPBDCA8MX0YPCAGJJWQOCABW249RCAH11WIMCA2MNEKXCAIIQJB4CAS6G0Q1CAG4SPDNCAAOKEDRCA6F1J5PCAP82FP6CAAAB465CA09TYPRCAK9EPZ1.jpg"/>
          <p:cNvPicPr>
            <a:picLocks noChangeAspect="1" noChangeArrowheads="1"/>
          </p:cNvPicPr>
          <p:nvPr/>
        </p:nvPicPr>
        <p:blipFill>
          <a:blip r:embed="rId2" cstate="print"/>
          <a:srcRect/>
          <a:stretch>
            <a:fillRect/>
          </a:stretch>
        </p:blipFill>
        <p:spPr bwMode="auto">
          <a:xfrm>
            <a:off x="381000" y="228600"/>
            <a:ext cx="1143000" cy="1905000"/>
          </a:xfrm>
          <a:prstGeom prst="rect">
            <a:avLst/>
          </a:prstGeom>
          <a:noFill/>
        </p:spPr>
      </p:pic>
      <p:pic>
        <p:nvPicPr>
          <p:cNvPr id="22" name="Picture 20" descr="C:\Users\Юля\Desktop\элниенты\0ERXCARWCZNKCAEJLT1DCAPV8VE9CARYCW9ECASH16E7CA2IATW1CA8CBVHICAUXPWPQCAX2AM2ACAZ2N884CABCKZK1CA0NGT8ICAN5HZHXCAIWRCT5CAMBJX77CA9OK269CA2I1L35CA2JSDZ6CAMTCE7G.jpg"/>
          <p:cNvPicPr>
            <a:picLocks noChangeAspect="1" noChangeArrowheads="1"/>
          </p:cNvPicPr>
          <p:nvPr/>
        </p:nvPicPr>
        <p:blipFill>
          <a:blip r:embed="rId3" cstate="print"/>
          <a:srcRect/>
          <a:stretch>
            <a:fillRect/>
          </a:stretch>
        </p:blipFill>
        <p:spPr bwMode="auto">
          <a:xfrm>
            <a:off x="457199" y="1828800"/>
            <a:ext cx="351693" cy="304800"/>
          </a:xfrm>
          <a:prstGeom prst="rect">
            <a:avLst/>
          </a:prstGeom>
          <a:noFill/>
        </p:spPr>
      </p:pic>
      <p:sp>
        <p:nvSpPr>
          <p:cNvPr id="23" name="Прямоугольник 22"/>
          <p:cNvSpPr/>
          <p:nvPr/>
        </p:nvSpPr>
        <p:spPr>
          <a:xfrm>
            <a:off x="0" y="3657600"/>
            <a:ext cx="5410200" cy="2514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bg1"/>
                </a:solidFill>
              </a:rPr>
              <a:t>         В древнем Египте сосуд, наполненный ртутью, служил амулетом. На Алтае этот металл применялся в мумификации. Ассирийские ремесленники применяли амальгамирование для золочения металлических поверхностей (ртуть способна растворять в себе разные металлы). </a:t>
            </a:r>
          </a:p>
          <a:p>
            <a:r>
              <a:rPr lang="ru-RU" sz="1400" dirty="0" smtClean="0">
                <a:solidFill>
                  <a:schemeClr val="bg1"/>
                </a:solidFill>
              </a:rPr>
              <a:t>        На древнерусских иконах киноварью делалась подрумянка лица.</a:t>
            </a:r>
          </a:p>
          <a:p>
            <a:r>
              <a:rPr lang="ru-RU" sz="1400" dirty="0" smtClean="0">
                <a:solidFill>
                  <a:schemeClr val="bg1"/>
                </a:solidFill>
              </a:rPr>
              <a:t>Без ртути немыслимо существование золототканой промышленности. Основа для золотой нити была льняной, на которую накручивалось покрытие золотой амальгамы.</a:t>
            </a:r>
            <a:endParaRPr lang="ru-RU" sz="1400" dirty="0">
              <a:solidFill>
                <a:schemeClr val="bg1"/>
              </a:solidFill>
            </a:endParaRPr>
          </a:p>
        </p:txBody>
      </p:sp>
      <p:pic>
        <p:nvPicPr>
          <p:cNvPr id="11" name="Рисунок 10" descr="images.jpg"/>
          <p:cNvPicPr>
            <a:picLocks noChangeAspect="1"/>
          </p:cNvPicPr>
          <p:nvPr/>
        </p:nvPicPr>
        <p:blipFill>
          <a:blip r:embed="rId4" cstate="print"/>
          <a:stretch>
            <a:fillRect/>
          </a:stretch>
        </p:blipFill>
        <p:spPr>
          <a:xfrm>
            <a:off x="7762460" y="228600"/>
            <a:ext cx="1381540" cy="914400"/>
          </a:xfrm>
          <a:prstGeom prst="rect">
            <a:avLst/>
          </a:prstGeom>
        </p:spPr>
      </p:pic>
      <p:pic>
        <p:nvPicPr>
          <p:cNvPr id="12" name="Рисунок 11" descr="PZ4ICAWI25E1CA07ZTS2CA55U8YECAQ1B0LZCASSYTH6CAM0F2YLCADNJN53CA29XVF4CA7P0ZRQCA70Z6FGCAFJV29ICA7WZNX0CAVN2B4PCA0Q5HT5CAUZ45BFCAPEYVAICA3NOGZNCA56K0A1CADTP8OW.jpg"/>
          <p:cNvPicPr>
            <a:picLocks noChangeAspect="1"/>
          </p:cNvPicPr>
          <p:nvPr/>
        </p:nvPicPr>
        <p:blipFill>
          <a:blip r:embed="rId5" cstate="print"/>
          <a:stretch>
            <a:fillRect/>
          </a:stretch>
        </p:blipFill>
        <p:spPr>
          <a:xfrm>
            <a:off x="7106458" y="1752600"/>
            <a:ext cx="1808942" cy="2571750"/>
          </a:xfrm>
          <a:prstGeom prst="rect">
            <a:avLst/>
          </a:prstGeom>
        </p:spPr>
      </p:pic>
      <p:pic>
        <p:nvPicPr>
          <p:cNvPr id="14" name="Рисунок 13" descr="461969209.gif"/>
          <p:cNvPicPr>
            <a:picLocks noChangeAspect="1"/>
          </p:cNvPicPr>
          <p:nvPr/>
        </p:nvPicPr>
        <p:blipFill>
          <a:blip r:embed="rId6" cstate="print"/>
          <a:stretch>
            <a:fillRect/>
          </a:stretch>
        </p:blipFill>
        <p:spPr>
          <a:xfrm>
            <a:off x="6629400" y="1371600"/>
            <a:ext cx="2286000" cy="304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descr="5891167-middle.png"/>
          <p:cNvPicPr>
            <a:picLocks noChangeAspect="1"/>
          </p:cNvPicPr>
          <p:nvPr/>
        </p:nvPicPr>
        <p:blipFill>
          <a:blip r:embed="rId2" cstate="print"/>
          <a:stretch>
            <a:fillRect/>
          </a:stretch>
        </p:blipFill>
        <p:spPr>
          <a:xfrm>
            <a:off x="7561982" y="2209800"/>
            <a:ext cx="1753467" cy="1241065"/>
          </a:xfrm>
          <a:prstGeom prst="rect">
            <a:avLst/>
          </a:prstGeom>
        </p:spPr>
      </p:pic>
      <p:sp>
        <p:nvSpPr>
          <p:cNvPr id="3" name="Текст 2"/>
          <p:cNvSpPr>
            <a:spLocks noGrp="1"/>
          </p:cNvSpPr>
          <p:nvPr>
            <p:ph type="body" sz="half" idx="2"/>
          </p:nvPr>
        </p:nvSpPr>
        <p:spPr>
          <a:xfrm>
            <a:off x="1905000" y="152400"/>
            <a:ext cx="6781800" cy="1219200"/>
          </a:xfrm>
        </p:spPr>
        <p:style>
          <a:lnRef idx="2">
            <a:schemeClr val="dk1"/>
          </a:lnRef>
          <a:fillRef idx="1">
            <a:schemeClr val="lt1"/>
          </a:fillRef>
          <a:effectRef idx="0">
            <a:schemeClr val="dk1"/>
          </a:effectRef>
          <a:fontRef idx="minor">
            <a:schemeClr val="dk1"/>
          </a:fontRef>
        </p:style>
        <p:txBody>
          <a:bodyPr>
            <a:noAutofit/>
          </a:bodyPr>
          <a:lstStyle/>
          <a:p>
            <a:r>
              <a:rPr lang="ru-RU" sz="1400" dirty="0" smtClean="0">
                <a:solidFill>
                  <a:schemeClr val="bg1"/>
                </a:solidFill>
              </a:rPr>
              <a:t>    Название этого металла на языках древнеегипетских народов: "бени-пет" означает "небесное железо"; древнегреческое sideros связывают с латинским sidus - звезда, небесное тело. У алхи-миков  железо изображалось в виде воина в доспехах ,  бога войны Марса.</a:t>
            </a:r>
            <a:endParaRPr lang="ru-RU" sz="1400" dirty="0">
              <a:solidFill>
                <a:schemeClr val="bg1"/>
              </a:solidFill>
            </a:endParaRPr>
          </a:p>
        </p:txBody>
      </p:sp>
      <p:sp>
        <p:nvSpPr>
          <p:cNvPr id="7" name="TextBox 6"/>
          <p:cNvSpPr txBox="1"/>
          <p:nvPr/>
        </p:nvSpPr>
        <p:spPr>
          <a:xfrm>
            <a:off x="0" y="2590800"/>
            <a:ext cx="1828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t>Железо. ( </a:t>
            </a:r>
            <a:r>
              <a:rPr lang="en-US" dirty="0" smtClean="0"/>
              <a:t>Fe</a:t>
            </a:r>
            <a:r>
              <a:rPr lang="ru-RU" dirty="0" smtClean="0"/>
              <a:t>)</a:t>
            </a:r>
            <a:endParaRPr lang="ru-RU" dirty="0"/>
          </a:p>
        </p:txBody>
      </p:sp>
      <p:sp>
        <p:nvSpPr>
          <p:cNvPr id="20" name="Текст 2"/>
          <p:cNvSpPr txBox="1">
            <a:spLocks/>
          </p:cNvSpPr>
          <p:nvPr/>
        </p:nvSpPr>
        <p:spPr>
          <a:xfrm>
            <a:off x="2057400" y="1371600"/>
            <a:ext cx="5791200" cy="2057400"/>
          </a:xfrm>
          <a:prstGeom prst="rect">
            <a:avLst/>
          </a:prstGeom>
        </p:spPr>
        <p:style>
          <a:lnRef idx="2">
            <a:schemeClr val="dk1"/>
          </a:lnRef>
          <a:fillRef idx="1">
            <a:schemeClr val="lt1"/>
          </a:fillRef>
          <a:effectRef idx="0">
            <a:schemeClr val="dk1"/>
          </a:effectRef>
          <a:fontRef idx="minor">
            <a:schemeClr val="dk1"/>
          </a:fontRef>
        </p:style>
        <p:txBody>
          <a:bodyPr vert="horz" anchor="t" anchorCtr="0">
            <a:noAutofit/>
          </a:bodyPr>
          <a:lstStyle/>
          <a:p>
            <a:pPr lvl="0">
              <a:buClr>
                <a:schemeClr val="accent2"/>
              </a:buClr>
              <a:buSzPct val="85000"/>
            </a:pPr>
            <a:r>
              <a:rPr lang="ru-RU" sz="1400" dirty="0" smtClean="0"/>
              <a:t>      Железо было известно ещё в доисторические времена, однако широкое применение нашло значительно позже, т. к. в свободном состоянии встречается в природе крайне редко. Вероятно, впервые человек познакомился с метеоритным железом. В хеттских текстах 14 в. до н. э. упоминается о железе, как о металле, упавшем с неба. </a:t>
            </a:r>
          </a:p>
          <a:p>
            <a:pPr lvl="0">
              <a:buClr>
                <a:schemeClr val="accent2"/>
              </a:buClr>
              <a:buSzPct val="85000"/>
            </a:pPr>
            <a:r>
              <a:rPr lang="ru-RU" sz="1400" dirty="0" smtClean="0"/>
              <a:t>       Способ получения железа из руд был изобретён в западной части Азии во 2-м тысячелетии до н. э.; вслед за тем в Вавилоне, Египте, Греции. И так,  на смену бронзовому веку пришёл </a:t>
            </a:r>
            <a:r>
              <a:rPr lang="ru-RU" sz="1600" b="1" dirty="0" smtClean="0"/>
              <a:t>железный.</a:t>
            </a:r>
            <a:endParaRPr lang="ru-RU" sz="1400" dirty="0" smtClean="0"/>
          </a:p>
          <a:p>
            <a:pPr lvl="0">
              <a:buClr>
                <a:schemeClr val="accent2"/>
              </a:buClr>
              <a:buSzPct val="85000"/>
            </a:pPr>
            <a:r>
              <a:rPr lang="ru-RU" sz="1400" dirty="0" smtClean="0"/>
              <a:t>    </a:t>
            </a:r>
          </a:p>
          <a:p>
            <a:pPr lvl="0">
              <a:buClr>
                <a:schemeClr val="accent2"/>
              </a:buClr>
              <a:buSzPct val="85000"/>
            </a:pPr>
            <a:r>
              <a:rPr lang="ru-RU" sz="1400" dirty="0" smtClean="0"/>
              <a:t>       </a:t>
            </a:r>
          </a:p>
          <a:p>
            <a:pPr lvl="0">
              <a:buClr>
                <a:schemeClr val="accent2"/>
              </a:buClr>
              <a:buSzPct val="85000"/>
            </a:pPr>
            <a:r>
              <a:rPr kumimoji="0" lang="ru-RU" sz="1400" b="0" i="0" u="none" strike="noStrike" kern="1200" cap="none" spc="0" normalizeH="0" baseline="0" noProof="0" dirty="0" smtClean="0">
                <a:ln>
                  <a:noFill/>
                </a:ln>
                <a:solidFill>
                  <a:schemeClr val="bg1"/>
                </a:solidFill>
                <a:effectLst/>
                <a:uLnTx/>
                <a:uFillTx/>
              </a:rPr>
              <a:t>         </a:t>
            </a:r>
            <a:endParaRPr kumimoji="0" lang="ru-RU" sz="1400" b="0" i="0" u="none" strike="noStrike" kern="1200" cap="none" spc="0" normalizeH="0" baseline="0" noProof="0" dirty="0">
              <a:ln>
                <a:noFill/>
              </a:ln>
              <a:solidFill>
                <a:schemeClr val="bg1"/>
              </a:solidFill>
              <a:effectLst/>
              <a:uLnTx/>
              <a:uFillTx/>
            </a:endParaRPr>
          </a:p>
        </p:txBody>
      </p:sp>
      <p:pic>
        <p:nvPicPr>
          <p:cNvPr id="30721" name="Picture 1" descr="C:\Users\Юля\Desktop\элниенты\KXC6CAXPFOQ0CAZNYNU2CAYR3ALRCASOXPANCAXU743OCAI1EN7OCA9UT1R0CAMGW33FCA5PAO9SCAY0RZH2CAIWX19SCAP3EGO2CA1ZJ3T0CACII5Z6CALUE6C1CA1SPZKSCADTV6IACA4X81H2CA9WOOBI.jpg"/>
          <p:cNvPicPr>
            <a:picLocks noChangeAspect="1" noChangeArrowheads="1"/>
          </p:cNvPicPr>
          <p:nvPr/>
        </p:nvPicPr>
        <p:blipFill>
          <a:blip r:embed="rId3" cstate="print"/>
          <a:srcRect/>
          <a:stretch>
            <a:fillRect/>
          </a:stretch>
        </p:blipFill>
        <p:spPr bwMode="auto">
          <a:xfrm>
            <a:off x="152400" y="228600"/>
            <a:ext cx="1630256" cy="2209800"/>
          </a:xfrm>
          <a:prstGeom prst="rect">
            <a:avLst/>
          </a:prstGeom>
          <a:noFill/>
        </p:spPr>
      </p:pic>
      <p:sp>
        <p:nvSpPr>
          <p:cNvPr id="12" name="Прямоугольник 11"/>
          <p:cNvSpPr/>
          <p:nvPr/>
        </p:nvSpPr>
        <p:spPr>
          <a:xfrm>
            <a:off x="0" y="3429000"/>
            <a:ext cx="6324600" cy="3276600"/>
          </a:xfrm>
          <a:prstGeom prst="rect">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1"/>
                </a:solidFill>
              </a:rPr>
              <a:t> </a:t>
            </a:r>
            <a:r>
              <a:rPr lang="ru-RU" sz="1400" b="1" dirty="0" smtClean="0">
                <a:solidFill>
                  <a:schemeClr val="bg1"/>
                </a:solidFill>
              </a:rPr>
              <a:t>Дамасская сталь.  </a:t>
            </a:r>
          </a:p>
          <a:p>
            <a:endParaRPr lang="ru-RU" sz="1400" b="1" dirty="0" smtClean="0">
              <a:solidFill>
                <a:schemeClr val="bg1"/>
              </a:solidFill>
            </a:endParaRPr>
          </a:p>
          <a:p>
            <a:r>
              <a:rPr lang="ru-RU" sz="1400" dirty="0" smtClean="0">
                <a:solidFill>
                  <a:schemeClr val="bg1"/>
                </a:solidFill>
              </a:rPr>
              <a:t>В РОМАНЕ Вальтера Скотта «Талисман», посвященном походам крестоносцев в Палестину, ecть эпизод встречи Ричарда Львиное Сердце с султаном Саладином. Соперники расхваливали друг перед другом достоинства своего оружия. Чтобы доказать прочность своего двуручного прямого меча, Ричард одним ударом разрубил рукоять стальной булавы. В ответ Саладин взял шелковую подушку, поставил ее на ребро и замахнулся кривой саблей. «Лезвие сабли скользнуло так молниеносно и легко, что подушка, казалось, сама разделилась на две половины, а не была разрезана». Пораженные европейцы сочли это за фокус, но Саладин, чтобы окончательно убедить их, подбросил мягкий вуалевый платок и рассек его в воздухе. </a:t>
            </a:r>
          </a:p>
          <a:p>
            <a:r>
              <a:rPr lang="ru-RU" sz="1400" dirty="0" smtClean="0">
                <a:solidFill>
                  <a:schemeClr val="bg1"/>
                </a:solidFill>
              </a:rPr>
              <a:t>Европе удалось раскрыть секреты дамасской стали только в  1821 г. </a:t>
            </a:r>
            <a:endParaRPr lang="ru-RU" sz="1400" dirty="0">
              <a:solidFill>
                <a:schemeClr val="bg1"/>
              </a:solidFill>
            </a:endParaRPr>
          </a:p>
        </p:txBody>
      </p:sp>
      <p:pic>
        <p:nvPicPr>
          <p:cNvPr id="19" name="Picture 30" descr="C:\Users\Юля\Desktop\элниенты\D60YCADR5G9HCA36ZAFACA68UFC3CAYM47ULCACVYSJFCADBS13UCAHBRWMKCAFWMEJOCATVN9E3CAQBCSZKCALWMBTMCALE0BC3CADXUOCKCA7XJFXXCA7PZ5NNCA9NBVQ3CAVHAGB7CAMXAULKCAZWYZ9X.jpg"/>
          <p:cNvPicPr>
            <a:picLocks noChangeAspect="1" noChangeArrowheads="1"/>
          </p:cNvPicPr>
          <p:nvPr/>
        </p:nvPicPr>
        <p:blipFill>
          <a:blip r:embed="rId4" cstate="print"/>
          <a:srcRect/>
          <a:stretch>
            <a:fillRect/>
          </a:stretch>
        </p:blipFill>
        <p:spPr bwMode="auto">
          <a:xfrm>
            <a:off x="152400" y="2133600"/>
            <a:ext cx="304800" cy="304800"/>
          </a:xfrm>
          <a:prstGeom prst="rect">
            <a:avLst/>
          </a:prstGeom>
          <a:noFill/>
        </p:spPr>
      </p:pic>
      <p:pic>
        <p:nvPicPr>
          <p:cNvPr id="25" name="Рисунок 24" descr="1e5abb0b70785c3cd66f3e723c99df2d.jpg"/>
          <p:cNvPicPr>
            <a:picLocks noChangeAspect="1"/>
          </p:cNvPicPr>
          <p:nvPr/>
        </p:nvPicPr>
        <p:blipFill>
          <a:blip r:embed="rId5" cstate="print"/>
          <a:stretch>
            <a:fillRect/>
          </a:stretch>
        </p:blipFill>
        <p:spPr>
          <a:xfrm>
            <a:off x="6477000" y="3505200"/>
            <a:ext cx="2568398" cy="3352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152400" y="2667000"/>
            <a:ext cx="4800600" cy="4191000"/>
          </a:xfrm>
        </p:spPr>
        <p:style>
          <a:lnRef idx="2">
            <a:schemeClr val="dk1"/>
          </a:lnRef>
          <a:fillRef idx="1">
            <a:schemeClr val="lt1"/>
          </a:fillRef>
          <a:effectRef idx="0">
            <a:schemeClr val="dk1"/>
          </a:effectRef>
          <a:fontRef idx="minor">
            <a:schemeClr val="dk1"/>
          </a:fontRef>
        </p:style>
        <p:txBody>
          <a:bodyPr>
            <a:noAutofit/>
          </a:bodyPr>
          <a:lstStyle/>
          <a:p>
            <a:pPr lvl="0" indent="304800" fontAlgn="base">
              <a:lnSpc>
                <a:spcPct val="100000"/>
              </a:lnSpc>
              <a:spcBef>
                <a:spcPts val="0"/>
              </a:spcBef>
              <a:spcAft>
                <a:spcPts val="0"/>
              </a:spcAft>
              <a:buClrTx/>
              <a:buSzTx/>
              <a:tabLst>
                <a:tab pos="457200" algn="l"/>
              </a:tabLst>
            </a:pPr>
            <a:r>
              <a:rPr lang="ru-RU" sz="1400" dirty="0" smtClean="0">
                <a:solidFill>
                  <a:schemeClr val="bg1">
                    <a:lumMod val="95000"/>
                    <a:lumOff val="5000"/>
                  </a:schemeClr>
                </a:solidFill>
              </a:rPr>
              <a:t>     </a:t>
            </a:r>
            <a:r>
              <a:rPr lang="ru-RU" sz="1400" dirty="0" smtClean="0">
                <a:solidFill>
                  <a:schemeClr val="bg1"/>
                </a:solidFill>
                <a:latin typeface="Georgia" pitchFamily="18" charset="0"/>
                <a:ea typeface="Times New Roman" pitchFamily="18" charset="0"/>
                <a:cs typeface="Arial" pitchFamily="34" charset="0"/>
              </a:rPr>
              <a:t>У многих народов серебро ценилось как металл, защищающий от демонов. Так, например, римские жрецы для защиты от зловещих варварских народов на границах государства закапывали серебряные статуи. Серебряным пулям приписывалась сила убивать вампиров и вурдалаков.</a:t>
            </a:r>
          </a:p>
          <a:p>
            <a:pPr>
              <a:lnSpc>
                <a:spcPct val="100000"/>
              </a:lnSpc>
              <a:spcBef>
                <a:spcPts val="0"/>
              </a:spcBef>
              <a:spcAft>
                <a:spcPts val="0"/>
              </a:spcAft>
            </a:pPr>
            <a:r>
              <a:rPr lang="ru-RU" sz="1400" dirty="0" smtClean="0">
                <a:solidFill>
                  <a:schemeClr val="bg1"/>
                </a:solidFill>
              </a:rPr>
              <a:t>             В средневековой Европе считалось, что серебряный медальон, сделанный в виде солнца с расхо-дящимися лучами, помогает избежать приворотного колдовства, а изготовленный в форме полумеся-ца — порчи, наведенной на сон.</a:t>
            </a:r>
          </a:p>
          <a:p>
            <a:pPr>
              <a:lnSpc>
                <a:spcPct val="100000"/>
              </a:lnSpc>
              <a:spcBef>
                <a:spcPts val="0"/>
              </a:spcBef>
              <a:spcAft>
                <a:spcPts val="0"/>
              </a:spcAft>
            </a:pPr>
            <a:r>
              <a:rPr lang="ru-RU" sz="1400" dirty="0" smtClean="0">
                <a:solidFill>
                  <a:schemeClr val="bg1"/>
                </a:solidFill>
              </a:rPr>
              <a:t>            Одним из самых мощных талисманов, охраняющих дом от нечистой силы, являются два скрещен-ных серебряных кинжала, повешенных над входной дверью. Естественно, не менее мощным талисманом будет и маленькая серебряная подкова.</a:t>
            </a:r>
          </a:p>
          <a:p>
            <a:pPr lvl="0" indent="304800" eaLnBrk="0" fontAlgn="base" hangingPunct="0">
              <a:lnSpc>
                <a:spcPct val="100000"/>
              </a:lnSpc>
              <a:spcBef>
                <a:spcPts val="0"/>
              </a:spcBef>
              <a:spcAft>
                <a:spcPts val="0"/>
              </a:spcAft>
              <a:buClrTx/>
              <a:buSzTx/>
              <a:tabLst>
                <a:tab pos="457200" algn="l"/>
              </a:tabLst>
            </a:pPr>
            <a:r>
              <a:rPr lang="ru-RU" sz="1400" dirty="0" smtClean="0">
                <a:solidFill>
                  <a:schemeClr val="bg1"/>
                </a:solidFill>
                <a:latin typeface="Georgia" pitchFamily="18" charset="0"/>
                <a:ea typeface="Times New Roman" pitchFamily="18" charset="0"/>
                <a:cs typeface="Arial" pitchFamily="34" charset="0"/>
              </a:rPr>
              <a:t>Серебро практически все народы связывали с Луной, оно олицетворяло женское начало. </a:t>
            </a:r>
            <a:endParaRPr lang="ru-RU" sz="1400" dirty="0" smtClean="0">
              <a:solidFill>
                <a:schemeClr val="bg1"/>
              </a:solidFill>
              <a:latin typeface="Arial" pitchFamily="34" charset="0"/>
              <a:cs typeface="Arial" pitchFamily="34" charset="0"/>
            </a:endParaRPr>
          </a:p>
          <a:p>
            <a:pPr indent="304800" eaLnBrk="0" fontAlgn="base" hangingPunct="0">
              <a:lnSpc>
                <a:spcPct val="100000"/>
              </a:lnSpc>
              <a:spcBef>
                <a:spcPct val="0"/>
              </a:spcBef>
              <a:spcAft>
                <a:spcPct val="0"/>
              </a:spcAft>
              <a:buClrTx/>
              <a:buSzTx/>
              <a:buFont typeface="Arial" pitchFamily="34" charset="0"/>
              <a:buChar char="•"/>
              <a:tabLst>
                <a:tab pos="457200" algn="l"/>
              </a:tabLst>
            </a:pPr>
            <a:endParaRPr lang="ru-RU" sz="2400" dirty="0" smtClean="0"/>
          </a:p>
          <a:p>
            <a:pPr lvl="0" indent="304800" eaLnBrk="0" fontAlgn="base" hangingPunct="0">
              <a:lnSpc>
                <a:spcPct val="100000"/>
              </a:lnSpc>
              <a:spcBef>
                <a:spcPct val="0"/>
              </a:spcBef>
              <a:spcAft>
                <a:spcPct val="0"/>
              </a:spcAft>
              <a:buClrTx/>
              <a:buSzTx/>
              <a:buFont typeface="Arial" pitchFamily="34" charset="0"/>
              <a:buChar char="•"/>
              <a:tabLst>
                <a:tab pos="457200" algn="l"/>
              </a:tabLst>
            </a:pPr>
            <a:endParaRPr lang="ru-RU" sz="2400" dirty="0" smtClean="0">
              <a:solidFill>
                <a:schemeClr val="bg1"/>
              </a:solidFill>
              <a:latin typeface="Arial" pitchFamily="34" charset="0"/>
              <a:cs typeface="Arial" pitchFamily="34" charset="0"/>
            </a:endParaRPr>
          </a:p>
          <a:p>
            <a:endParaRPr lang="ru-RU" dirty="0" smtClean="0">
              <a:solidFill>
                <a:schemeClr val="bg1">
                  <a:lumMod val="95000"/>
                  <a:lumOff val="5000"/>
                </a:schemeClr>
              </a:solidFill>
            </a:endParaRPr>
          </a:p>
        </p:txBody>
      </p:sp>
      <p:sp>
        <p:nvSpPr>
          <p:cNvPr id="7" name="TextBox 6"/>
          <p:cNvSpPr txBox="1"/>
          <p:nvPr/>
        </p:nvSpPr>
        <p:spPr>
          <a:xfrm>
            <a:off x="152400" y="2209800"/>
            <a:ext cx="1752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t>Серебро. (</a:t>
            </a:r>
            <a:r>
              <a:rPr lang="en-US" dirty="0" smtClean="0"/>
              <a:t>Ag)</a:t>
            </a:r>
            <a:endParaRPr lang="ru-RU" dirty="0"/>
          </a:p>
        </p:txBody>
      </p:sp>
      <p:sp>
        <p:nvSpPr>
          <p:cNvPr id="9" name="TextBox 8"/>
          <p:cNvSpPr txBox="1"/>
          <p:nvPr/>
        </p:nvSpPr>
        <p:spPr>
          <a:xfrm>
            <a:off x="1981200" y="228600"/>
            <a:ext cx="65532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1600" dirty="0" smtClean="0"/>
              <a:t>Серебро -  беловатый металл  с  блеском водной поверхности. Древнейшее знакомство с этим металлом около II-I тыс. лет до н.э. В Греции его называли </a:t>
            </a:r>
            <a:r>
              <a:rPr lang="en-US" sz="1600" dirty="0" smtClean="0"/>
              <a:t>argentum</a:t>
            </a:r>
            <a:r>
              <a:rPr lang="ru-RU" sz="1600" dirty="0" smtClean="0"/>
              <a:t>, что обозначало светлый или белый. В др. индии – белое золото. У кельтов - </a:t>
            </a:r>
            <a:r>
              <a:rPr lang="en-US" sz="1600" i="1" dirty="0" smtClean="0"/>
              <a:t>Argento-dubrum, </a:t>
            </a:r>
            <a:r>
              <a:rPr lang="ru-RU" sz="1600" dirty="0" smtClean="0"/>
              <a:t> дословно  «Белая вода». Славяне познакомились с серебром благодаря торговли с европейскими странами ( Рим, Германия и т. д.), а также позаимствовали его название ( др.-русск. </a:t>
            </a:r>
            <a:r>
              <a:rPr lang="ru-RU" sz="1600" i="1" dirty="0" smtClean="0"/>
              <a:t>Сьребро).</a:t>
            </a:r>
            <a:r>
              <a:rPr lang="ru-RU" sz="1600" dirty="0" smtClean="0"/>
              <a:t> Интересно, что единственная страна, названная по химическому элементу (а не наоборот), — это Аргентина.</a:t>
            </a:r>
            <a:endParaRPr lang="ru-RU" sz="1600" dirty="0" smtClean="0">
              <a:solidFill>
                <a:srgbClr val="002060"/>
              </a:solidFill>
            </a:endParaRPr>
          </a:p>
        </p:txBody>
      </p:sp>
      <p:grpSp>
        <p:nvGrpSpPr>
          <p:cNvPr id="13" name="Группа 12"/>
          <p:cNvGrpSpPr/>
          <p:nvPr/>
        </p:nvGrpSpPr>
        <p:grpSpPr>
          <a:xfrm>
            <a:off x="228600" y="76200"/>
            <a:ext cx="1295400" cy="2057400"/>
            <a:chOff x="5715000" y="304800"/>
            <a:chExt cx="990600" cy="2057400"/>
          </a:xfrm>
        </p:grpSpPr>
        <p:sp>
          <p:nvSpPr>
            <p:cNvPr id="17" name="Скругленный прямоугольник 16"/>
            <p:cNvSpPr/>
            <p:nvPr/>
          </p:nvSpPr>
          <p:spPr>
            <a:xfrm>
              <a:off x="5715000" y="304800"/>
              <a:ext cx="990600" cy="20574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8" name="Picture 3" descr="C:\Users\Юля\Desktop\элниенты\0YGHCAGVPT3LCAI06WZ5CAJA8IF9CAK1Z5DICA0PVO17CAGX1NOOCAL8PW4ECAPKMJEHCAQHU8XTCA2HI2JACA1OKU37CAO01NT3CAXBFV37CAXM6NW7CAC6ZS7CCA34KF4KCA6MT14ACA6ESEK5CA92NSK0.jpg"/>
            <p:cNvPicPr>
              <a:picLocks noChangeAspect="1" noChangeArrowheads="1"/>
            </p:cNvPicPr>
            <p:nvPr/>
          </p:nvPicPr>
          <p:blipFill>
            <a:blip r:embed="rId2" cstate="print"/>
            <a:srcRect/>
            <a:stretch>
              <a:fillRect/>
            </a:stretch>
          </p:blipFill>
          <p:spPr bwMode="auto">
            <a:xfrm>
              <a:off x="5715001" y="381000"/>
              <a:ext cx="914400" cy="1933575"/>
            </a:xfrm>
            <a:prstGeom prst="rect">
              <a:avLst/>
            </a:prstGeom>
            <a:noFill/>
          </p:spPr>
        </p:pic>
      </p:grpSp>
      <p:pic>
        <p:nvPicPr>
          <p:cNvPr id="19" name="Picture 24" descr="C:\Users\Юля\Desktop\элниенты\QYZPCAGH6R1XCAXZ6IP9CAYS4XQ6CAOVXLFLCAF7VX9ICAXQIB26CADRATKECAHCI968CAM2WBWWCAWKP147CAY13V1TCAU5ZEI6CAL2SQVGCA9ET5HNCAEXLX5PCAM0PLMUCAHSLSC5CASWBJW9CABA6S43.jpg"/>
          <p:cNvPicPr>
            <a:picLocks noChangeAspect="1" noChangeArrowheads="1"/>
          </p:cNvPicPr>
          <p:nvPr/>
        </p:nvPicPr>
        <p:blipFill>
          <a:blip r:embed="rId3" cstate="print"/>
          <a:srcRect/>
          <a:stretch>
            <a:fillRect/>
          </a:stretch>
        </p:blipFill>
        <p:spPr bwMode="auto">
          <a:xfrm>
            <a:off x="1143000" y="1752600"/>
            <a:ext cx="304800" cy="304800"/>
          </a:xfrm>
          <a:prstGeom prst="rect">
            <a:avLst/>
          </a:prstGeom>
          <a:noFill/>
        </p:spPr>
      </p:pic>
      <p:pic>
        <p:nvPicPr>
          <p:cNvPr id="12" name="Рисунок 11" descr="ано.bmp"/>
          <p:cNvPicPr>
            <a:picLocks noChangeAspect="1"/>
          </p:cNvPicPr>
          <p:nvPr/>
        </p:nvPicPr>
        <p:blipFill>
          <a:blip r:embed="rId4" cstate="print"/>
          <a:stretch>
            <a:fillRect/>
          </a:stretch>
        </p:blipFill>
        <p:spPr>
          <a:xfrm>
            <a:off x="5029200" y="2514600"/>
            <a:ext cx="4038600"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http://go.mail.ru/imgpreview?key=http%3A//geographyofrussia.ru/wp-content/uploads/2010/04/landscape-egyptian-pyramids-backgrounds-wallpapers-600x375.jpg&amp;mb=imgdb_preview_357&amp;q=90&amp;w=253"/>
          <p:cNvPicPr>
            <a:picLocks noChangeAspect="1" noChangeArrowheads="1"/>
          </p:cNvPicPr>
          <p:nvPr/>
        </p:nvPicPr>
        <p:blipFill>
          <a:blip r:embed="rId2" cstate="print"/>
          <a:srcRect/>
          <a:stretch>
            <a:fillRect/>
          </a:stretch>
        </p:blipFill>
        <p:spPr bwMode="auto">
          <a:xfrm>
            <a:off x="6459640" y="0"/>
            <a:ext cx="2684360" cy="1676400"/>
          </a:xfrm>
          <a:prstGeom prst="rect">
            <a:avLst/>
          </a:prstGeom>
          <a:noFill/>
        </p:spPr>
      </p:pic>
      <p:sp>
        <p:nvSpPr>
          <p:cNvPr id="3" name="Текст 2"/>
          <p:cNvSpPr>
            <a:spLocks noGrp="1"/>
          </p:cNvSpPr>
          <p:nvPr>
            <p:ph type="body" sz="half" idx="2"/>
          </p:nvPr>
        </p:nvSpPr>
        <p:spPr>
          <a:xfrm>
            <a:off x="304800" y="2743200"/>
            <a:ext cx="8839200" cy="4038600"/>
          </a:xfrm>
        </p:spPr>
        <p:style>
          <a:lnRef idx="2">
            <a:schemeClr val="dk1"/>
          </a:lnRef>
          <a:fillRef idx="1">
            <a:schemeClr val="lt1"/>
          </a:fillRef>
          <a:effectRef idx="0">
            <a:schemeClr val="dk1"/>
          </a:effectRef>
          <a:fontRef idx="minor">
            <a:schemeClr val="dk1"/>
          </a:fontRef>
        </p:style>
        <p:txBody>
          <a:bodyPr>
            <a:noAutofit/>
          </a:bodyPr>
          <a:lstStyle/>
          <a:p>
            <a:pPr>
              <a:lnSpc>
                <a:spcPct val="100000"/>
              </a:lnSpc>
              <a:spcBef>
                <a:spcPts val="0"/>
              </a:spcBef>
              <a:spcAft>
                <a:spcPts val="0"/>
              </a:spcAft>
            </a:pPr>
            <a:r>
              <a:rPr lang="ru-RU" sz="1400" dirty="0" smtClean="0">
                <a:solidFill>
                  <a:schemeClr val="bg1"/>
                </a:solidFill>
              </a:rPr>
              <a:t>            С давних пор золото окружают многочисленные легенды, мифы и поверья. Например, древние народы считали, что трапеза на золотой посуде с посланником враждебного племени — знак примирения и клятва в верности. Посланник мог быть уверен, что пища в золотой посуде не отравлена, поскольку верил, что золото не допускает соседства с ядами.</a:t>
            </a:r>
          </a:p>
          <a:p>
            <a:pPr>
              <a:lnSpc>
                <a:spcPct val="100000"/>
              </a:lnSpc>
              <a:spcBef>
                <a:spcPts val="0"/>
              </a:spcBef>
              <a:spcAft>
                <a:spcPts val="0"/>
              </a:spcAft>
            </a:pPr>
            <a:r>
              <a:rPr lang="ru-RU" sz="1400" dirty="0" smtClean="0">
                <a:solidFill>
                  <a:schemeClr val="bg1"/>
                </a:solidFill>
              </a:rPr>
              <a:t>            Согласно египетскому мифу, некогда над землей прошел золотой дождь, и золотые капли, падая с неба, очень глубоко вошли в землю и остались там в виде золотых самородков.</a:t>
            </a:r>
          </a:p>
          <a:p>
            <a:pPr>
              <a:lnSpc>
                <a:spcPct val="100000"/>
              </a:lnSpc>
              <a:spcBef>
                <a:spcPts val="0"/>
              </a:spcBef>
              <a:spcAft>
                <a:spcPts val="0"/>
              </a:spcAft>
            </a:pPr>
            <a:r>
              <a:rPr lang="ru-RU" sz="1400" dirty="0" smtClean="0">
                <a:solidFill>
                  <a:schemeClr val="bg1"/>
                </a:solidFill>
              </a:rPr>
              <a:t>          Скандинавская легенда утверждает, что золото — это слезы богини любви Фрейи («госпожа»); в скандинавской мифологии — богиня плодородия, любви и красоты. Она пролила их, разлученная со своим супругом  Одом.</a:t>
            </a:r>
          </a:p>
          <a:p>
            <a:pPr>
              <a:lnSpc>
                <a:spcPct val="100000"/>
              </a:lnSpc>
              <a:spcBef>
                <a:spcPts val="0"/>
              </a:spcBef>
              <a:spcAft>
                <a:spcPts val="0"/>
              </a:spcAft>
            </a:pPr>
            <a:r>
              <a:rPr lang="ru-RU" sz="1400" dirty="0" smtClean="0">
                <a:solidFill>
                  <a:schemeClr val="bg1"/>
                </a:solidFill>
              </a:rPr>
              <a:t>        Золото практически во всех эзотерических течениях связывали с мужской энергией и энергией солнца. Оно очень высоко ценилось в Древнем Египте, где оно называлось «нуб» и имело не только экономическую ценность, но также и культовое значение. Гробница Тутанхамона была усыпана золотом: носилки, массивный золотой трон, да и сам саркофаг древнего царя был сделан из золота.  Лицо мумии покрывала маска из кованого золота с портретными чертами фараона. </a:t>
            </a:r>
          </a:p>
          <a:p>
            <a:pPr>
              <a:lnSpc>
                <a:spcPct val="100000"/>
              </a:lnSpc>
              <a:spcBef>
                <a:spcPts val="0"/>
              </a:spcBef>
              <a:spcAft>
                <a:spcPts val="0"/>
              </a:spcAft>
            </a:pPr>
            <a:r>
              <a:rPr lang="ru-RU" sz="1400" dirty="0" smtClean="0">
                <a:solidFill>
                  <a:schemeClr val="bg1"/>
                </a:solidFill>
              </a:rPr>
              <a:t>       Много предметов из золота было обнаружено в Микенах — легендарном городе, где правил царь Агамемнон. Здесь были найдены пятнадцать золотых диадем, золотые лавровые венки, более 700 золотых пластинок с великолепным орнаментом из изображений животных, медуз, осьминогов, сражающихся воинов. В одном из скелетов была золотая корона с 36 золотыми листками, золотые маски.</a:t>
            </a:r>
          </a:p>
          <a:p>
            <a:pPr>
              <a:lnSpc>
                <a:spcPct val="100000"/>
              </a:lnSpc>
              <a:spcBef>
                <a:spcPts val="0"/>
              </a:spcBef>
              <a:spcAft>
                <a:spcPts val="0"/>
              </a:spcAft>
            </a:pPr>
            <a:endParaRPr lang="ru-RU" sz="1400" dirty="0" smtClean="0">
              <a:solidFill>
                <a:schemeClr val="bg1"/>
              </a:solidFill>
            </a:endParaRPr>
          </a:p>
          <a:p>
            <a:endParaRPr lang="ru-RU" sz="1600" dirty="0">
              <a:solidFill>
                <a:srgbClr val="002060"/>
              </a:solidFill>
            </a:endParaRPr>
          </a:p>
        </p:txBody>
      </p:sp>
      <p:sp>
        <p:nvSpPr>
          <p:cNvPr id="7" name="TextBox 6"/>
          <p:cNvSpPr txBox="1"/>
          <p:nvPr/>
        </p:nvSpPr>
        <p:spPr>
          <a:xfrm>
            <a:off x="228600" y="2362200"/>
            <a:ext cx="1828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t>Золото. (А</a:t>
            </a:r>
            <a:r>
              <a:rPr lang="en-US" dirty="0" smtClean="0"/>
              <a:t>u)</a:t>
            </a:r>
            <a:endParaRPr lang="ru-RU" dirty="0"/>
          </a:p>
        </p:txBody>
      </p:sp>
      <p:sp>
        <p:nvSpPr>
          <p:cNvPr id="9" name="TextBox 8"/>
          <p:cNvSpPr txBox="1"/>
          <p:nvPr/>
        </p:nvSpPr>
        <p:spPr>
          <a:xfrm>
            <a:off x="2590800" y="152400"/>
            <a:ext cx="33528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1400" dirty="0" smtClean="0"/>
              <a:t>С древнейших времен блеск золота сопоставлялся с блеском солнца (sol). Отсюда — русское „золото“. Слово gold в европейских языках связано с греческим богом Солнца Гелиосом. Латинское aurum означает „жёлтое“ и родственно с „Авророй“ (Aurora) — утренней зарёй.</a:t>
            </a:r>
            <a:r>
              <a:rPr lang="ru-RU" sz="1400" dirty="0" smtClean="0">
                <a:solidFill>
                  <a:schemeClr val="bg1"/>
                </a:solidFill>
              </a:rPr>
              <a:t> </a:t>
            </a:r>
            <a:endParaRPr lang="ru-RU" sz="1400" dirty="0" smtClean="0">
              <a:solidFill>
                <a:srgbClr val="002060"/>
              </a:solidFill>
            </a:endParaRPr>
          </a:p>
        </p:txBody>
      </p:sp>
      <p:grpSp>
        <p:nvGrpSpPr>
          <p:cNvPr id="15" name="Группа 14"/>
          <p:cNvGrpSpPr/>
          <p:nvPr/>
        </p:nvGrpSpPr>
        <p:grpSpPr>
          <a:xfrm>
            <a:off x="457200" y="152400"/>
            <a:ext cx="1295400" cy="2057400"/>
            <a:chOff x="7848600" y="304800"/>
            <a:chExt cx="990600" cy="2057400"/>
          </a:xfrm>
        </p:grpSpPr>
        <p:pic>
          <p:nvPicPr>
            <p:cNvPr id="16" name="Picture 9" descr="C:\Users\Юля\Desktop\элниенты\NDNJCAGAFKLQCA27TKJHCAJKRYL1CA1YCH9NCAZ2LNRGCAMBP3XUCAOED5DACAZRH2L7CA71YJG4CA0HLXEOCAMKQ6R6CA3C2U4WCARQAMNQCAH0B8QXCAF5IDPLCAOQRH1ACA5WILCXCAP2UCEBCALP1LXD.jpg"/>
            <p:cNvPicPr>
              <a:picLocks noChangeAspect="1" noChangeArrowheads="1"/>
            </p:cNvPicPr>
            <p:nvPr/>
          </p:nvPicPr>
          <p:blipFill>
            <a:blip r:embed="rId3" cstate="print"/>
            <a:srcRect/>
            <a:stretch>
              <a:fillRect/>
            </a:stretch>
          </p:blipFill>
          <p:spPr bwMode="auto">
            <a:xfrm>
              <a:off x="7848600" y="304800"/>
              <a:ext cx="933450" cy="1981200"/>
            </a:xfrm>
            <a:prstGeom prst="rect">
              <a:avLst/>
            </a:prstGeom>
            <a:noFill/>
          </p:spPr>
        </p:pic>
        <p:sp>
          <p:nvSpPr>
            <p:cNvPr id="17" name="Скругленный прямоугольник 16"/>
            <p:cNvSpPr/>
            <p:nvPr/>
          </p:nvSpPr>
          <p:spPr>
            <a:xfrm>
              <a:off x="7848600" y="304800"/>
              <a:ext cx="990600" cy="20574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pic>
        <p:nvPicPr>
          <p:cNvPr id="18" name="Picture 16" descr="C:\Users\Юля\Desktop\элниенты\CD61CANQCEQVCA70UZ3ZCAJCHSVGCAUI3UB6CAC3K0VKCAT0FJXCCAZQGW71CA88L8IACAZT27EJCAOA4RVZCAHN9G2KCAC88NN2CANKKX6SCAAEMPRGCA0I2VK3CAQKU8JFCA3WE82WCAHJODE3CACH6EKB.jpg"/>
          <p:cNvPicPr>
            <a:picLocks noChangeAspect="1" noChangeArrowheads="1"/>
          </p:cNvPicPr>
          <p:nvPr/>
        </p:nvPicPr>
        <p:blipFill>
          <a:blip r:embed="rId4" cstate="print"/>
          <a:srcRect/>
          <a:stretch>
            <a:fillRect/>
          </a:stretch>
        </p:blipFill>
        <p:spPr bwMode="auto">
          <a:xfrm>
            <a:off x="1371600" y="1752600"/>
            <a:ext cx="304800" cy="304800"/>
          </a:xfrm>
          <a:prstGeom prst="rect">
            <a:avLst/>
          </a:prstGeom>
          <a:noFill/>
        </p:spPr>
      </p:pic>
      <p:pic>
        <p:nvPicPr>
          <p:cNvPr id="27651" name="Picture 3" descr="http://www.khutorskoy.ru/travel/greece/mikeny/khutorskoy_ru_100_1582.jpg">
            <a:hlinkClick r:id="rId5"/>
          </p:cNvPr>
          <p:cNvPicPr>
            <a:picLocks noChangeAspect="1" noChangeArrowheads="1"/>
          </p:cNvPicPr>
          <p:nvPr/>
        </p:nvPicPr>
        <p:blipFill>
          <a:blip r:embed="rId6" cstate="print"/>
          <a:srcRect/>
          <a:stretch>
            <a:fillRect/>
          </a:stretch>
        </p:blipFill>
        <p:spPr bwMode="auto">
          <a:xfrm>
            <a:off x="2438400" y="152400"/>
            <a:ext cx="3886200" cy="2592651"/>
          </a:xfrm>
          <a:prstGeom prst="rect">
            <a:avLst/>
          </a:prstGeom>
          <a:noFill/>
        </p:spPr>
      </p:pic>
      <p:pic>
        <p:nvPicPr>
          <p:cNvPr id="11" name="Рисунок 10" descr="снд.jpg"/>
          <p:cNvPicPr>
            <a:picLocks noChangeAspect="1"/>
          </p:cNvPicPr>
          <p:nvPr/>
        </p:nvPicPr>
        <p:blipFill>
          <a:blip r:embed="rId7" cstate="print"/>
          <a:stretch>
            <a:fillRect/>
          </a:stretch>
        </p:blipFill>
        <p:spPr>
          <a:xfrm>
            <a:off x="5257800" y="1600200"/>
            <a:ext cx="1143000" cy="1231834"/>
          </a:xfrm>
          <a:prstGeom prst="rect">
            <a:avLst/>
          </a:prstGeom>
        </p:spPr>
      </p:pic>
      <p:pic>
        <p:nvPicPr>
          <p:cNvPr id="12" name="Рисунок 11" descr="QAO8CAHL1F52CAE21VJ1CA21KR9ICARFTMO1CA6I0E14CAG3UFMNCATX3L1RCA940YA1CAFR90U6CA4EK4G7CA0U1GQSCAGH6N3VCAGZMW4JCAMJLYWPCAQKGNBYCAX3BNGCCAEKQPICCAV2RMUOCA04PI8S.jpg"/>
          <p:cNvPicPr>
            <a:picLocks noChangeAspect="1"/>
          </p:cNvPicPr>
          <p:nvPr/>
        </p:nvPicPr>
        <p:blipFill>
          <a:blip r:embed="rId8" cstate="print"/>
          <a:stretch>
            <a:fillRect/>
          </a:stretch>
        </p:blipFill>
        <p:spPr>
          <a:xfrm>
            <a:off x="2286000" y="1752600"/>
            <a:ext cx="1284554" cy="962025"/>
          </a:xfrm>
          <a:prstGeom prst="rect">
            <a:avLst/>
          </a:prstGeom>
        </p:spPr>
      </p:pic>
      <p:pic>
        <p:nvPicPr>
          <p:cNvPr id="27653" name="Picture 5" descr="http://go3.imgsmail.ru/imgpreview?key=http%3A//pero-maat.ru/54%5Ftut.jpg&amp;mb=imgdb_preview_369&amp;w=97&amp;h=140">
            <a:hlinkClick r:id="rId9"/>
          </p:cNvPr>
          <p:cNvPicPr>
            <a:picLocks noChangeAspect="1" noChangeArrowheads="1"/>
          </p:cNvPicPr>
          <p:nvPr/>
        </p:nvPicPr>
        <p:blipFill>
          <a:blip r:embed="rId10" cstate="print"/>
          <a:srcRect/>
          <a:stretch>
            <a:fillRect/>
          </a:stretch>
        </p:blipFill>
        <p:spPr bwMode="auto">
          <a:xfrm>
            <a:off x="8001000" y="1219200"/>
            <a:ext cx="1000125" cy="1443480"/>
          </a:xfrm>
          <a:prstGeom prst="rect">
            <a:avLst/>
          </a:prstGeom>
          <a:noFill/>
        </p:spPr>
      </p:pic>
      <p:pic>
        <p:nvPicPr>
          <p:cNvPr id="27654" name="Picture 6" descr="C:\Users\Юля\Desktop\4VOACAFAAVRECA7KL1PLCAVJ7C12CAY50ZR8CACVD54QCAN9R82ZCARFDGU6CAJPFWJQCA9P2M0YCA0RL7WBCA5BWUK8CA191U4ACAOPZ410CAPBL14FCAA9BNSFCAVE217FCAIFHWB6CAPTP4LBCAQNNTJC.jpg"/>
          <p:cNvPicPr>
            <a:picLocks noChangeAspect="1" noChangeArrowheads="1"/>
          </p:cNvPicPr>
          <p:nvPr/>
        </p:nvPicPr>
        <p:blipFill>
          <a:blip r:embed="rId11" cstate="print"/>
          <a:srcRect/>
          <a:stretch>
            <a:fillRect/>
          </a:stretch>
        </p:blipFill>
        <p:spPr bwMode="auto">
          <a:xfrm>
            <a:off x="6629400" y="1426706"/>
            <a:ext cx="995362" cy="12709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down)">
                                      <p:cBhvr>
                                        <p:cTn id="10" dur="500"/>
                                        <p:tgtEl>
                                          <p:spTgt spid="3">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7651"/>
                                        </p:tgtEl>
                                        <p:attrNameLst>
                                          <p:attrName>style.visibility</p:attrName>
                                        </p:attrNameLst>
                                      </p:cBhvr>
                                      <p:to>
                                        <p:strVal val="visible"/>
                                      </p:to>
                                    </p:set>
                                    <p:animEffect transition="in" filter="blinds(horizontal)">
                                      <p:cBhvr>
                                        <p:cTn id="34" dur="500"/>
                                        <p:tgtEl>
                                          <p:spTgt spid="27651"/>
                                        </p:tgtEl>
                                      </p:cBhvr>
                                    </p:animEffect>
                                  </p:childTnLst>
                                </p:cTn>
                              </p:par>
                              <p:par>
                                <p:cTn id="35" presetID="3"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1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par>
                                <p:cTn id="41" presetID="22" presetClass="entr" presetSubtype="4" fill="hold" nodeType="withEffect">
                                  <p:stCondLst>
                                    <p:cond delay="0"/>
                                  </p:stCondLst>
                                  <p:childTnLst>
                                    <p:set>
                                      <p:cBhvr>
                                        <p:cTn id="42" dur="1" fill="hold">
                                          <p:stCondLst>
                                            <p:cond delay="0"/>
                                          </p:stCondLst>
                                        </p:cTn>
                                        <p:tgtEl>
                                          <p:spTgt spid="27656"/>
                                        </p:tgtEl>
                                        <p:attrNameLst>
                                          <p:attrName>style.visibility</p:attrName>
                                        </p:attrNameLst>
                                      </p:cBhvr>
                                      <p:to>
                                        <p:strVal val="visible"/>
                                      </p:to>
                                    </p:set>
                                    <p:animEffect transition="in" filter="wipe(down)">
                                      <p:cBhvr>
                                        <p:cTn id="43" dur="500"/>
                                        <p:tgtEl>
                                          <p:spTgt spid="27656"/>
                                        </p:tgtEl>
                                      </p:cBhvr>
                                    </p:animEffect>
                                  </p:childTnLst>
                                </p:cTn>
                              </p:par>
                              <p:par>
                                <p:cTn id="44" presetID="22" presetClass="entr" presetSubtype="4" fill="hold" nodeType="withEffect">
                                  <p:stCondLst>
                                    <p:cond delay="0"/>
                                  </p:stCondLst>
                                  <p:childTnLst>
                                    <p:set>
                                      <p:cBhvr>
                                        <p:cTn id="45" dur="1" fill="hold">
                                          <p:stCondLst>
                                            <p:cond delay="0"/>
                                          </p:stCondLst>
                                        </p:cTn>
                                        <p:tgtEl>
                                          <p:spTgt spid="27654"/>
                                        </p:tgtEl>
                                        <p:attrNameLst>
                                          <p:attrName>style.visibility</p:attrName>
                                        </p:attrNameLst>
                                      </p:cBhvr>
                                      <p:to>
                                        <p:strVal val="visible"/>
                                      </p:to>
                                    </p:set>
                                    <p:animEffect transition="in" filter="wipe(down)">
                                      <p:cBhvr>
                                        <p:cTn id="46" dur="500"/>
                                        <p:tgtEl>
                                          <p:spTgt spid="27654"/>
                                        </p:tgtEl>
                                      </p:cBhvr>
                                    </p:animEffect>
                                  </p:childTnLst>
                                </p:cTn>
                              </p:par>
                              <p:par>
                                <p:cTn id="47" presetID="22" presetClass="entr" presetSubtype="4" fill="hold" nodeType="withEffect">
                                  <p:stCondLst>
                                    <p:cond delay="0"/>
                                  </p:stCondLst>
                                  <p:childTnLst>
                                    <p:set>
                                      <p:cBhvr>
                                        <p:cTn id="48" dur="1" fill="hold">
                                          <p:stCondLst>
                                            <p:cond delay="0"/>
                                          </p:stCondLst>
                                        </p:cTn>
                                        <p:tgtEl>
                                          <p:spTgt spid="27653"/>
                                        </p:tgtEl>
                                        <p:attrNameLst>
                                          <p:attrName>style.visibility</p:attrName>
                                        </p:attrNameLst>
                                      </p:cBhvr>
                                      <p:to>
                                        <p:strVal val="visible"/>
                                      </p:to>
                                    </p:set>
                                    <p:animEffect transition="in" filter="wipe(down)">
                                      <p:cBhvr>
                                        <p:cTn id="49"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28600" y="2895600"/>
            <a:ext cx="7086600" cy="3733800"/>
          </a:xfrm>
        </p:spPr>
        <p:style>
          <a:lnRef idx="2">
            <a:schemeClr val="dk1"/>
          </a:lnRef>
          <a:fillRef idx="1">
            <a:schemeClr val="lt1"/>
          </a:fillRef>
          <a:effectRef idx="0">
            <a:schemeClr val="dk1"/>
          </a:effectRef>
          <a:fontRef idx="minor">
            <a:schemeClr val="dk1"/>
          </a:fontRef>
        </p:style>
        <p:txBody>
          <a:bodyPr>
            <a:noAutofit/>
          </a:bodyPr>
          <a:lstStyle/>
          <a:p>
            <a:pPr>
              <a:lnSpc>
                <a:spcPct val="100000"/>
              </a:lnSpc>
              <a:spcBef>
                <a:spcPts val="0"/>
              </a:spcBef>
              <a:spcAft>
                <a:spcPts val="0"/>
              </a:spcAft>
            </a:pPr>
            <a:r>
              <a:rPr lang="ru-RU" sz="1400" dirty="0" smtClean="0">
                <a:solidFill>
                  <a:schemeClr val="bg1"/>
                </a:solidFill>
              </a:rPr>
              <a:t>                Сера известна человеку со времен глубокой древности. Легендарный древнегреческий поэт Гомер, ( VIII вв. до н. э.)указывает, что сера употреблялась для курений при религиозных обрядах. Диоскорид, греческий врач из Киликии, в своей книге о лекарственных средствах, упоминает о двух сортах серы. Они употреблялись в качестве лечебного средства: "нежженая", т. е. самородная, и "жженая", или выплавленная, сера. </a:t>
            </a:r>
            <a:br>
              <a:rPr lang="ru-RU" sz="1400" dirty="0" smtClean="0">
                <a:solidFill>
                  <a:schemeClr val="bg1"/>
                </a:solidFill>
              </a:rPr>
            </a:br>
            <a:r>
              <a:rPr lang="ru-RU" sz="1400" dirty="0" smtClean="0">
                <a:solidFill>
                  <a:schemeClr val="bg1"/>
                </a:solidFill>
              </a:rPr>
              <a:t>         Сера входит в состав знаменитого в истории древнего мира греческого огня.  </a:t>
            </a:r>
            <a:br>
              <a:rPr lang="ru-RU" sz="1400" dirty="0" smtClean="0">
                <a:solidFill>
                  <a:schemeClr val="bg1"/>
                </a:solidFill>
              </a:rPr>
            </a:br>
            <a:r>
              <a:rPr lang="ru-RU" sz="1400" dirty="0" smtClean="0">
                <a:solidFill>
                  <a:schemeClr val="bg1"/>
                </a:solidFill>
              </a:rPr>
              <a:t>В 941 г. под стенами Царьграда был уничтожен флот киевского князя Игоря. В «Повесть временных лет» это событие описывается так: "Словно молнию ... которая на небе. Греки имеют у себя и пускали ее, сжигая нас, поэтому мы и не одолели их". </a:t>
            </a:r>
            <a:br>
              <a:rPr lang="ru-RU" sz="1400" dirty="0" smtClean="0">
                <a:solidFill>
                  <a:schemeClr val="bg1"/>
                </a:solidFill>
              </a:rPr>
            </a:br>
            <a:r>
              <a:rPr lang="ru-RU" sz="1400" dirty="0" smtClean="0">
                <a:solidFill>
                  <a:schemeClr val="bg1"/>
                </a:solidFill>
              </a:rPr>
              <a:t>            Встречаясь на территории вулканических местностей (в Италии, в Греции и др.), а также внутри кратеров вулканов, сера издавна считалась продуктом деятельности подземного бога Вулкана. Красивое пламя серы, удушливый запах вблизи огнедышащих гор укрепляли представление о божественном происхождении серы.  У христиан запах серы ассоциировался с нечистым духом.  В представлении древних алхимиков, сера  и ртуть считалась прародительницей всех металлов.</a:t>
            </a:r>
            <a:endParaRPr lang="ru-RU" sz="1400" dirty="0">
              <a:solidFill>
                <a:schemeClr val="bg1"/>
              </a:solidFill>
            </a:endParaRPr>
          </a:p>
        </p:txBody>
      </p:sp>
      <p:sp>
        <p:nvSpPr>
          <p:cNvPr id="7" name="TextBox 6"/>
          <p:cNvSpPr txBox="1"/>
          <p:nvPr/>
        </p:nvSpPr>
        <p:spPr>
          <a:xfrm>
            <a:off x="609600" y="2209800"/>
            <a:ext cx="1828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t>Сера. (</a:t>
            </a:r>
            <a:r>
              <a:rPr lang="en-US" dirty="0" smtClean="0"/>
              <a:t>S)</a:t>
            </a:r>
            <a:endParaRPr lang="ru-RU" dirty="0"/>
          </a:p>
        </p:txBody>
      </p:sp>
      <p:sp>
        <p:nvSpPr>
          <p:cNvPr id="10" name="Текст 2"/>
          <p:cNvSpPr txBox="1">
            <a:spLocks/>
          </p:cNvSpPr>
          <p:nvPr/>
        </p:nvSpPr>
        <p:spPr>
          <a:xfrm>
            <a:off x="3124200" y="304800"/>
            <a:ext cx="4114800" cy="2057400"/>
          </a:xfrm>
          <a:prstGeom prst="rect">
            <a:avLst/>
          </a:prstGeom>
        </p:spPr>
        <p:style>
          <a:lnRef idx="2">
            <a:schemeClr val="dk1"/>
          </a:lnRef>
          <a:fillRef idx="1">
            <a:schemeClr val="lt1"/>
          </a:fillRef>
          <a:effectRef idx="0">
            <a:schemeClr val="dk1"/>
          </a:effectRef>
          <a:fontRef idx="minor">
            <a:schemeClr val="dk1"/>
          </a:fontRef>
        </p:style>
        <p:txBody>
          <a:bodyPr vert="horz" anchor="t" anchorCtr="0">
            <a:noAutofit/>
          </a:bodyPr>
          <a:lstStyle/>
          <a:p>
            <a:pPr lvl="0">
              <a:buClr>
                <a:schemeClr val="accent2"/>
              </a:buClr>
              <a:buSzPct val="85000"/>
            </a:pPr>
            <a:r>
              <a:rPr lang="ru-RU" sz="1400" dirty="0" smtClean="0"/>
              <a:t>Происхождение латинского sulfur неизвестно. Русское название элемента обычно производят от санскритского „сира“ — светло-желтый. Интересно было бы проследить, нет ли родства у серы с древнееврейским серафим — множительным числом от сераф; буквально „сераф“ означает „сгорающий“, а сера хорошо горит. В древнерусском и старославянском сера — вообще горючее вещество, в том числе и жир.</a:t>
            </a:r>
            <a:endParaRPr kumimoji="0" lang="ru-RU" sz="1400" b="0" i="0" u="none" strike="noStrike" kern="1200" cap="none" spc="0" normalizeH="0" baseline="0" noProof="0" dirty="0">
              <a:ln>
                <a:noFill/>
              </a:ln>
              <a:solidFill>
                <a:srgbClr val="002060"/>
              </a:solidFill>
              <a:effectLst/>
              <a:uLnTx/>
              <a:uFillTx/>
              <a:latin typeface="+mn-lt"/>
              <a:ea typeface="+mn-ea"/>
              <a:cs typeface="+mn-cs"/>
            </a:endParaRPr>
          </a:p>
        </p:txBody>
      </p:sp>
      <p:pic>
        <p:nvPicPr>
          <p:cNvPr id="6" name="Рисунок 5" descr="шгрдо.jpg"/>
          <p:cNvPicPr>
            <a:picLocks noChangeAspect="1"/>
          </p:cNvPicPr>
          <p:nvPr/>
        </p:nvPicPr>
        <p:blipFill>
          <a:blip r:embed="rId2" cstate="print"/>
          <a:stretch>
            <a:fillRect/>
          </a:stretch>
        </p:blipFill>
        <p:spPr>
          <a:xfrm>
            <a:off x="838200" y="609600"/>
            <a:ext cx="1143000" cy="1411458"/>
          </a:xfrm>
          <a:prstGeom prst="rect">
            <a:avLst/>
          </a:prstGeom>
        </p:spPr>
      </p:pic>
      <p:grpSp>
        <p:nvGrpSpPr>
          <p:cNvPr id="12" name="Группа 11"/>
          <p:cNvGrpSpPr/>
          <p:nvPr/>
        </p:nvGrpSpPr>
        <p:grpSpPr>
          <a:xfrm>
            <a:off x="7391400" y="1143000"/>
            <a:ext cx="1676400" cy="2286000"/>
            <a:chOff x="7315200" y="1066800"/>
            <a:chExt cx="1676400" cy="2286000"/>
          </a:xfrm>
        </p:grpSpPr>
        <p:pic>
          <p:nvPicPr>
            <p:cNvPr id="9" name="Рисунок 8" descr="461969209.gif"/>
            <p:cNvPicPr>
              <a:picLocks noChangeAspect="1"/>
            </p:cNvPicPr>
            <p:nvPr/>
          </p:nvPicPr>
          <p:blipFill>
            <a:blip r:embed="rId3" cstate="print"/>
            <a:stretch>
              <a:fillRect/>
            </a:stretch>
          </p:blipFill>
          <p:spPr>
            <a:xfrm>
              <a:off x="7315200" y="1066800"/>
              <a:ext cx="1657350" cy="2209800"/>
            </a:xfrm>
            <a:prstGeom prst="rect">
              <a:avLst/>
            </a:prstGeom>
          </p:spPr>
        </p:pic>
        <p:sp>
          <p:nvSpPr>
            <p:cNvPr id="11" name="Прямоугольник 10"/>
            <p:cNvSpPr/>
            <p:nvPr/>
          </p:nvSpPr>
          <p:spPr>
            <a:xfrm>
              <a:off x="7315200" y="1066800"/>
              <a:ext cx="16764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pic>
        <p:nvPicPr>
          <p:cNvPr id="13" name="Рисунок 12" descr="VVHHCAA182J7CAR11AVWCAIFEYWCCAIUIOB6CA3ZWTGCCAMNBRAXCAIKBJ0OCAFAFPINCA8DC4YCCAJWS5KUCA8W37LHCAAUFOEZCA27GHCJCA6U1225CAZKUGC9CAUUAX5ACA7ITE6VCAE3AQESCAB3YJZY.jpg"/>
          <p:cNvPicPr>
            <a:picLocks noChangeAspect="1"/>
          </p:cNvPicPr>
          <p:nvPr/>
        </p:nvPicPr>
        <p:blipFill>
          <a:blip r:embed="rId4" cstate="print"/>
          <a:stretch>
            <a:fillRect/>
          </a:stretch>
        </p:blipFill>
        <p:spPr>
          <a:xfrm>
            <a:off x="7391400" y="3548445"/>
            <a:ext cx="1752600" cy="1100172"/>
          </a:xfrm>
          <a:prstGeom prst="rect">
            <a:avLst/>
          </a:prstGeom>
        </p:spPr>
      </p:pic>
      <p:pic>
        <p:nvPicPr>
          <p:cNvPr id="14" name="Рисунок 13" descr="KRXKCAQ0KY97CANYMVR7CAYFX1UYCA4N3TRACAORJTA4CAZQ2DV7CABI7WJXCAP93ZIBCAPHIG85CATKOUW4CAMQITWXCA2GPIX1CA2MXWKFCABGE0JVCAXZDHJ2CADL2E9FCA1J48V7CA4RMEHGCA8EI6CD.jpg"/>
          <p:cNvPicPr>
            <a:picLocks noChangeAspect="1"/>
          </p:cNvPicPr>
          <p:nvPr/>
        </p:nvPicPr>
        <p:blipFill>
          <a:blip r:embed="rId5" cstate="print"/>
          <a:stretch>
            <a:fillRect/>
          </a:stretch>
        </p:blipFill>
        <p:spPr>
          <a:xfrm>
            <a:off x="7839075" y="5953125"/>
            <a:ext cx="1304925" cy="904875"/>
          </a:xfrm>
          <a:prstGeom prst="rect">
            <a:avLst/>
          </a:prstGeom>
        </p:spPr>
      </p:pic>
      <p:pic>
        <p:nvPicPr>
          <p:cNvPr id="15" name="Рисунок 14" descr="9S8YCAMXM4H2CAU39MS0CAEAOBD3CAB9XD10CAV200DXCAV756M6CA7R6WF1CANY0H0MCAZOLP1CCAQBWE0KCARI5TTICAL1ZULDCAQICXC9CA1SKEWZCA4CJKP6CABRVC8KCA41RCGECAIIC276CAIPKN3A.jpg"/>
          <p:cNvPicPr>
            <a:picLocks noChangeAspect="1"/>
          </p:cNvPicPr>
          <p:nvPr/>
        </p:nvPicPr>
        <p:blipFill>
          <a:blip r:embed="rId6" cstate="print"/>
          <a:stretch>
            <a:fillRect/>
          </a:stretch>
        </p:blipFill>
        <p:spPr>
          <a:xfrm>
            <a:off x="7391400" y="4648200"/>
            <a:ext cx="1752600" cy="1259276"/>
          </a:xfrm>
          <a:prstGeom prst="rect">
            <a:avLst/>
          </a:prstGeom>
        </p:spPr>
      </p:pic>
      <p:sp>
        <p:nvSpPr>
          <p:cNvPr id="17" name="Скругленный прямоугольник 16"/>
          <p:cNvSpPr/>
          <p:nvPr/>
        </p:nvSpPr>
        <p:spPr>
          <a:xfrm>
            <a:off x="838200" y="457200"/>
            <a:ext cx="1143000" cy="1676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6" name="Рисунок 15" descr="untitled.png"/>
          <p:cNvPicPr>
            <a:picLocks noChangeAspect="1"/>
          </p:cNvPicPr>
          <p:nvPr/>
        </p:nvPicPr>
        <p:blipFill>
          <a:blip r:embed="rId7" cstate="print"/>
          <a:stretch>
            <a:fillRect/>
          </a:stretch>
        </p:blipFill>
        <p:spPr>
          <a:xfrm>
            <a:off x="609600" y="381000"/>
            <a:ext cx="471488" cy="52387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3125</TotalTime>
  <Words>1726</Words>
  <Application>Microsoft Office PowerPoint</Application>
  <PresentationFormat>Экран (4:3)</PresentationFormat>
  <Paragraphs>65</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Constantia</vt:lpstr>
      <vt:lpstr>Georgia</vt:lpstr>
      <vt:lpstr>Times New Roman</vt:lpstr>
      <vt:lpstr>Wingdings 2</vt:lpstr>
      <vt:lpstr>Бумажная</vt:lpstr>
      <vt:lpstr>Интересные факты   о химических элементах.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Мифы и легенды о растениях</dc:title>
  <cp:lastModifiedBy>1</cp:lastModifiedBy>
  <cp:revision>334</cp:revision>
  <dcterms:modified xsi:type="dcterms:W3CDTF">2025-02-27T08:25:30Z</dcterms:modified>
</cp:coreProperties>
</file>