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93" r:id="rId4"/>
    <p:sldId id="304" r:id="rId5"/>
    <p:sldId id="307" r:id="rId6"/>
    <p:sldId id="294" r:id="rId7"/>
    <p:sldId id="306" r:id="rId8"/>
    <p:sldId id="303" r:id="rId9"/>
    <p:sldId id="264" r:id="rId10"/>
    <p:sldId id="305" r:id="rId11"/>
    <p:sldId id="296" r:id="rId12"/>
    <p:sldId id="295" r:id="rId13"/>
    <p:sldId id="299" r:id="rId14"/>
    <p:sldId id="302" r:id="rId15"/>
    <p:sldId id="309" r:id="rId16"/>
    <p:sldId id="311" r:id="rId17"/>
    <p:sldId id="310" r:id="rId18"/>
    <p:sldId id="308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BCE52"/>
    <a:srgbClr val="639D63"/>
    <a:srgbClr val="FFCC00"/>
    <a:srgbClr val="FFFF99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3" autoAdjust="0"/>
    <p:restoredTop sz="86323" autoAdjust="0"/>
  </p:normalViewPr>
  <p:slideViewPr>
    <p:cSldViewPr>
      <p:cViewPr varScale="1">
        <p:scale>
          <a:sx n="67" d="100"/>
          <a:sy n="67" d="100"/>
        </p:scale>
        <p:origin x="15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C281A-3252-4549-B904-C3563E370893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5AB0B-1764-489F-94D5-E9610C86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0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6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2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1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2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6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7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0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1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6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428597" y="5429264"/>
            <a:ext cx="8358246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Учитель-логопед: </a:t>
            </a:r>
            <a:r>
              <a:rPr lang="ru-RU" sz="28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Епонешникова</a:t>
            </a:r>
            <a:r>
              <a:rPr 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В.</a:t>
            </a:r>
            <a:endParaRPr lang="ru-RU" sz="2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5725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Мнемотехника, 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эффективное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редство развития связной речи у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с ОВЗ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K\Desktop\КВЕСТ-ИГРА\IMG_6147.JPG"/>
          <p:cNvPicPr>
            <a:picLocks noChangeAspect="1" noChangeArrowheads="1"/>
          </p:cNvPicPr>
          <p:nvPr/>
        </p:nvPicPr>
        <p:blipFill>
          <a:blip r:embed="rId2" cstate="print"/>
          <a:srcRect l="5356" t="32146" r="52971" b="11299"/>
          <a:stretch>
            <a:fillRect/>
          </a:stretch>
        </p:blipFill>
        <p:spPr bwMode="auto">
          <a:xfrm>
            <a:off x="285720" y="2357430"/>
            <a:ext cx="400052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BCE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PK\Desktop\КВЕСТ-ИГРА\IMG_6147.JPG"/>
          <p:cNvPicPr>
            <a:picLocks noChangeAspect="1" noChangeArrowheads="1"/>
          </p:cNvPicPr>
          <p:nvPr/>
        </p:nvPicPr>
        <p:blipFill>
          <a:blip r:embed="rId3" cstate="print"/>
          <a:srcRect l="52044" t="6615" r="2480" b="8498"/>
          <a:stretch>
            <a:fillRect/>
          </a:stretch>
        </p:blipFill>
        <p:spPr bwMode="auto">
          <a:xfrm>
            <a:off x="4500562" y="357166"/>
            <a:ext cx="437142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BCE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1" y="357166"/>
            <a:ext cx="3929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Рассказывание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 схеме цепной структуры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«Соня и собака»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K\Desktop\КВЕСТ-ИГРА\IMG_6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920000" cy="4448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BCE5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Рассказывание по картине с опорой на схемы предложений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сенние дерев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4569491" cy="5715040"/>
          </a:xfrm>
          <a:prstGeom prst="rect">
            <a:avLst/>
          </a:prstGeom>
          <a:solidFill>
            <a:srgbClr val="ABCE52"/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Заучивание стихотворений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857232"/>
            <a:ext cx="3714776" cy="569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Осенние листья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Ветер по лесу летал,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Ветер листики считал.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Вот дубовый, вот кленовый, вот рябиновый резной.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Вот с берёзы золотой,  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Вот последний лист с осинки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Ветер бросил на тропинку.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480" y="609211"/>
          <a:ext cx="5762644" cy="60630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6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22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Зимой в берлоге мишка спит,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2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Под крышей воробей сидит.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074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33CC"/>
                          </a:solidFill>
                        </a:rPr>
                        <a:t>Лиска</a:t>
                      </a:r>
                      <a:r>
                        <a:rPr lang="ru-RU" sz="1600" dirty="0" smtClean="0">
                          <a:solidFill>
                            <a:srgbClr val="0033CC"/>
                          </a:solidFill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рыжая – в норе,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90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Жучка в тёплой конуре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34" name="Рисунок 2" descr="времена года (2)"/>
          <p:cNvPicPr>
            <a:picLocks noChangeAspect="1" noChangeArrowheads="1"/>
          </p:cNvPicPr>
          <p:nvPr/>
        </p:nvPicPr>
        <p:blipFill>
          <a:blip r:embed="rId2"/>
          <a:srcRect l="50073" t="50348" b="13094"/>
          <a:stretch>
            <a:fillRect/>
          </a:stretch>
        </p:blipFill>
        <p:spPr bwMode="auto">
          <a:xfrm>
            <a:off x="2071670" y="657918"/>
            <a:ext cx="1928826" cy="1150883"/>
          </a:xfrm>
          <a:prstGeom prst="rect">
            <a:avLst/>
          </a:prstGeom>
          <a:noFill/>
        </p:spPr>
      </p:pic>
      <p:pic>
        <p:nvPicPr>
          <p:cNvPr id="1033" name="Picture 9" descr="берлога.2jpeg"/>
          <p:cNvPicPr>
            <a:picLocks noChangeAspect="1" noChangeArrowheads="1"/>
          </p:cNvPicPr>
          <p:nvPr/>
        </p:nvPicPr>
        <p:blipFill>
          <a:blip r:embed="rId3" cstate="print"/>
          <a:srcRect t="19378"/>
          <a:stretch>
            <a:fillRect/>
          </a:stretch>
        </p:blipFill>
        <p:spPr bwMode="auto">
          <a:xfrm>
            <a:off x="5482052" y="642918"/>
            <a:ext cx="2026694" cy="1155697"/>
          </a:xfrm>
          <a:prstGeom prst="rect">
            <a:avLst/>
          </a:prstGeom>
          <a:noFill/>
        </p:spPr>
      </p:pic>
      <p:pic>
        <p:nvPicPr>
          <p:cNvPr id="1032" name="Рисунок 1" descr="дом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69" y="2357430"/>
            <a:ext cx="2100983" cy="931601"/>
          </a:xfrm>
          <a:prstGeom prst="rect">
            <a:avLst/>
          </a:prstGeom>
          <a:noFill/>
        </p:spPr>
      </p:pic>
      <p:pic>
        <p:nvPicPr>
          <p:cNvPr id="1031" name="Рисунок 3" descr="в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357430"/>
            <a:ext cx="1094693" cy="804760"/>
          </a:xfrm>
          <a:prstGeom prst="rect">
            <a:avLst/>
          </a:prstGeom>
          <a:noFill/>
        </p:spPr>
      </p:pic>
      <p:pic>
        <p:nvPicPr>
          <p:cNvPr id="1030" name="Picture 6" descr="лиса (2)"/>
          <p:cNvPicPr>
            <a:picLocks noChangeAspect="1" noChangeArrowheads="1"/>
          </p:cNvPicPr>
          <p:nvPr/>
        </p:nvPicPr>
        <p:blipFill>
          <a:blip r:embed="rId6" cstate="print"/>
          <a:srcRect b="2513"/>
          <a:stretch>
            <a:fillRect/>
          </a:stretch>
        </p:blipFill>
        <p:spPr bwMode="auto">
          <a:xfrm>
            <a:off x="2000232" y="3683529"/>
            <a:ext cx="1714512" cy="1279015"/>
          </a:xfrm>
          <a:prstGeom prst="rect">
            <a:avLst/>
          </a:prstGeom>
          <a:noFill/>
        </p:spPr>
      </p:pic>
      <p:pic>
        <p:nvPicPr>
          <p:cNvPr id="1029" name="Рисунок 7" descr="нора"/>
          <p:cNvPicPr>
            <a:picLocks noChangeAspect="1" noChangeArrowheads="1"/>
          </p:cNvPicPr>
          <p:nvPr/>
        </p:nvPicPr>
        <p:blipFill>
          <a:blip r:embed="rId7"/>
          <a:srcRect r="10848" b="15183"/>
          <a:stretch>
            <a:fillRect/>
          </a:stretch>
        </p:blipFill>
        <p:spPr bwMode="auto">
          <a:xfrm>
            <a:off x="5786446" y="3688586"/>
            <a:ext cx="1643074" cy="1122442"/>
          </a:xfrm>
          <a:prstGeom prst="rect">
            <a:avLst/>
          </a:prstGeom>
          <a:noFill/>
        </p:spPr>
      </p:pic>
      <p:pic>
        <p:nvPicPr>
          <p:cNvPr id="1028" name="Рисунок 5" descr="собак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1604" t="2370" r="6429" b="2370"/>
          <a:stretch>
            <a:fillRect/>
          </a:stretch>
        </p:blipFill>
        <p:spPr bwMode="auto">
          <a:xfrm>
            <a:off x="2000232" y="5046212"/>
            <a:ext cx="1571636" cy="1229035"/>
          </a:xfrm>
          <a:prstGeom prst="rect">
            <a:avLst/>
          </a:prstGeom>
          <a:noFill/>
        </p:spPr>
      </p:pic>
      <p:pic>
        <p:nvPicPr>
          <p:cNvPr id="1027" name="Рисунок 9" descr="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64" t="7037" r="15289" b="4443"/>
          <a:stretch>
            <a:fillRect/>
          </a:stretch>
        </p:blipFill>
        <p:spPr bwMode="auto">
          <a:xfrm>
            <a:off x="5857884" y="5049690"/>
            <a:ext cx="1476372" cy="1222929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571736" y="214290"/>
            <a:ext cx="407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где спит?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5223"/>
          <a:ext cx="6096000" cy="61756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9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6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25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В логове живёт </a:t>
                      </a:r>
                      <a:r>
                        <a:rPr lang="ru-RU" sz="1600" dirty="0" smtClean="0">
                          <a:solidFill>
                            <a:srgbClr val="0033CC"/>
                          </a:solidFill>
                        </a:rPr>
                        <a:t>волчица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Под кустом лежит зайчиха.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25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Белка спряталась в дупле,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7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49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</a:rPr>
                        <a:t>Ёжик спит в сухой траве.</a:t>
                      </a:r>
                      <a:endParaRPr lang="ru-RU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747" name="Рисунок 7" descr="дупло (2)"/>
          <p:cNvPicPr>
            <a:picLocks noChangeAspect="1" noChangeArrowheads="1"/>
          </p:cNvPicPr>
          <p:nvPr/>
        </p:nvPicPr>
        <p:blipFill>
          <a:blip r:embed="rId2"/>
          <a:srcRect l="3201"/>
          <a:stretch>
            <a:fillRect/>
          </a:stretch>
        </p:blipFill>
        <p:spPr bwMode="auto">
          <a:xfrm>
            <a:off x="5643570" y="3357562"/>
            <a:ext cx="1857388" cy="1328353"/>
          </a:xfrm>
          <a:prstGeom prst="rect">
            <a:avLst/>
          </a:prstGeom>
          <a:noFill/>
        </p:spPr>
      </p:pic>
      <p:pic>
        <p:nvPicPr>
          <p:cNvPr id="11" name="Рисунок 8" descr="логово3 (2)"/>
          <p:cNvPicPr>
            <a:picLocks noChangeAspect="1" noChangeArrowheads="1"/>
          </p:cNvPicPr>
          <p:nvPr/>
        </p:nvPicPr>
        <p:blipFill>
          <a:blip r:embed="rId3"/>
          <a:srcRect l="33334" t="41273" r="15550" b="19205"/>
          <a:stretch>
            <a:fillRect/>
          </a:stretch>
        </p:blipFill>
        <p:spPr bwMode="auto">
          <a:xfrm>
            <a:off x="1571604" y="357166"/>
            <a:ext cx="2083959" cy="1227141"/>
          </a:xfrm>
          <a:prstGeom prst="rect">
            <a:avLst/>
          </a:prstGeom>
          <a:noFill/>
        </p:spPr>
      </p:pic>
      <p:pic>
        <p:nvPicPr>
          <p:cNvPr id="12" name="Рисунок 1" descr="b7c803bf1f3acfc1c3b528840fdf8b4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 t="8916"/>
          <a:stretch>
            <a:fillRect/>
          </a:stretch>
        </p:blipFill>
        <p:spPr bwMode="auto">
          <a:xfrm>
            <a:off x="5715008" y="4929198"/>
            <a:ext cx="1828508" cy="1293951"/>
          </a:xfrm>
          <a:prstGeom prst="rect">
            <a:avLst/>
          </a:prstGeom>
          <a:noFill/>
        </p:spPr>
      </p:pic>
      <p:pic>
        <p:nvPicPr>
          <p:cNvPr id="13" name="Рисунок 14" descr="ёж (2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4" t="6966" r="4643" b="7961"/>
          <a:stretch>
            <a:fillRect/>
          </a:stretch>
        </p:blipFill>
        <p:spPr bwMode="auto">
          <a:xfrm flipH="1">
            <a:off x="1571604" y="4929198"/>
            <a:ext cx="2000264" cy="1309517"/>
          </a:xfrm>
          <a:prstGeom prst="rect">
            <a:avLst/>
          </a:prstGeom>
          <a:noFill/>
        </p:spPr>
      </p:pic>
      <p:pic>
        <p:nvPicPr>
          <p:cNvPr id="14" name="Рисунок 3" descr="бел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5" t="8270" r="14877" b="4510"/>
          <a:stretch>
            <a:fillRect/>
          </a:stretch>
        </p:blipFill>
        <p:spPr bwMode="auto">
          <a:xfrm>
            <a:off x="1785918" y="3357562"/>
            <a:ext cx="1785950" cy="1311502"/>
          </a:xfrm>
          <a:prstGeom prst="rect">
            <a:avLst/>
          </a:prstGeom>
          <a:noFill/>
        </p:spPr>
      </p:pic>
      <p:pic>
        <p:nvPicPr>
          <p:cNvPr id="15" name="Рисунок 12" descr="заяц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l="21092" t="1907" r="12854" b="4962"/>
          <a:stretch>
            <a:fillRect/>
          </a:stretch>
        </p:blipFill>
        <p:spPr bwMode="auto">
          <a:xfrm>
            <a:off x="5929322" y="1714488"/>
            <a:ext cx="1692275" cy="1493838"/>
          </a:xfrm>
          <a:prstGeom prst="rect">
            <a:avLst/>
          </a:prstGeom>
          <a:noFill/>
        </p:spPr>
      </p:pic>
      <p:pic>
        <p:nvPicPr>
          <p:cNvPr id="16" name="Рисунок 2" descr="куст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33" b="9467"/>
          <a:stretch>
            <a:fillRect/>
          </a:stretch>
        </p:blipFill>
        <p:spPr bwMode="auto">
          <a:xfrm>
            <a:off x="1785918" y="1857364"/>
            <a:ext cx="1374680" cy="1327148"/>
          </a:xfrm>
          <a:prstGeom prst="rect">
            <a:avLst/>
          </a:prstGeom>
          <a:noFill/>
        </p:spPr>
      </p:pic>
      <p:pic>
        <p:nvPicPr>
          <p:cNvPr id="17" name="Рисунок 6" descr="волчих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80" t="18649" r="13712" b="10931"/>
          <a:stretch>
            <a:fillRect/>
          </a:stretch>
        </p:blipFill>
        <p:spPr bwMode="auto">
          <a:xfrm>
            <a:off x="5468591" y="307489"/>
            <a:ext cx="2032368" cy="154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Пересказ рассказа «Спор животных»  К.Д.Ушинского  с опорой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серию сюжетных картинок</a:t>
            </a:r>
          </a:p>
        </p:txBody>
      </p:sp>
      <p:pic>
        <p:nvPicPr>
          <p:cNvPr id="2050" name="Picture 2" descr="C:\Users\PK\Desktop\КВЕСТ-ИГРА\IMG_6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8640000" cy="3505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BCE5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2"/>
          <p:cNvSpPr txBox="1"/>
          <p:nvPr/>
        </p:nvSpPr>
        <p:spPr>
          <a:xfrm rot="5400000">
            <a:off x="4103948" y="-2665275"/>
            <a:ext cx="936104" cy="6696744"/>
          </a:xfrm>
          <a:prstGeom prst="flowChartProcess">
            <a:avLst/>
          </a:prstGeom>
          <a:solidFill>
            <a:srgbClr val="FFFF99"/>
          </a:solidFill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extrusionH="57150">
              <a:bevelT w="38100" h="38100" prst="angle"/>
            </a:sp3d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Arial Black"/>
                <a:ea typeface="Times New Roman"/>
                <a:cs typeface="Times New Roman"/>
              </a:rPr>
              <a:t>ПРЕИМУЩЕСТВА НАГЛЯДНОГО МОДЕЛИРОВАНИЯ  </a:t>
            </a:r>
            <a:endParaRPr lang="ru-RU" sz="2400" b="1" dirty="0">
              <a:solidFill>
                <a:srgbClr val="0033CC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Поле 21"/>
          <p:cNvSpPr txBox="1"/>
          <p:nvPr/>
        </p:nvSpPr>
        <p:spPr>
          <a:xfrm>
            <a:off x="361403" y="1890221"/>
            <a:ext cx="2233042" cy="1584177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МОТИВАЦИЯ И ИНТЕРЕС  К НОД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5" name="Поле 21"/>
          <p:cNvSpPr txBox="1"/>
          <p:nvPr/>
        </p:nvSpPr>
        <p:spPr>
          <a:xfrm>
            <a:off x="5854337" y="1601346"/>
            <a:ext cx="2880320" cy="1785700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ВКЛЮЧЕНИЕ ВСЕХ ЧУВСТВЕННЫХ КОМПОНЕНТОВ 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4" name="Поле 21"/>
          <p:cNvSpPr txBox="1"/>
          <p:nvPr/>
        </p:nvSpPr>
        <p:spPr>
          <a:xfrm>
            <a:off x="2851166" y="1484784"/>
            <a:ext cx="2802146" cy="1512168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ЗАПОМИНАНИЕ ОСМЫСЛЕННОЕ И ДОЛГОВРЕМЕННОЕ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6" name="Поле 21"/>
          <p:cNvSpPr txBox="1"/>
          <p:nvPr/>
        </p:nvSpPr>
        <p:spPr>
          <a:xfrm>
            <a:off x="361403" y="3967610"/>
            <a:ext cx="2233042" cy="1584177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РАЗВИТИЕ ЛОГИЧЕСКОГО МЫШЛЕНИЯ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7" name="Поле 21"/>
          <p:cNvSpPr txBox="1"/>
          <p:nvPr/>
        </p:nvSpPr>
        <p:spPr>
          <a:xfrm>
            <a:off x="2919694" y="3535563"/>
            <a:ext cx="2665090" cy="1224136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ЭФФЕКТИВНАЯ КОММУНИКАЦИЯ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8" name="Поле 21"/>
          <p:cNvSpPr txBox="1"/>
          <p:nvPr/>
        </p:nvSpPr>
        <p:spPr>
          <a:xfrm>
            <a:off x="5867296" y="3844718"/>
            <a:ext cx="3061134" cy="1584177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ПОВЫШЕНИЕ ЭМОЦИОНАЛЬНОГО ТОНУСА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0" name="Поле 21"/>
          <p:cNvSpPr txBox="1"/>
          <p:nvPr/>
        </p:nvSpPr>
        <p:spPr>
          <a:xfrm>
            <a:off x="2937867" y="5530852"/>
            <a:ext cx="3061134" cy="1060634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ОСОЗНАНИЕ СВОЕЙ УСПЕШНОСТИ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00042"/>
          <a:ext cx="8715436" cy="621510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1. </a:t>
                      </a:r>
                      <a:r>
                        <a:rPr lang="ru-RU" sz="1600" dirty="0" smtClean="0"/>
                        <a:t>Что </a:t>
                      </a:r>
                      <a:r>
                        <a:rPr lang="ru-RU" sz="1600" dirty="0"/>
                        <a:t>это?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2.  </a:t>
                      </a:r>
                      <a:r>
                        <a:rPr lang="ru-RU" sz="1600" dirty="0" smtClean="0"/>
                        <a:t>Фрукт или овощ?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3. </a:t>
                      </a:r>
                      <a:r>
                        <a:rPr lang="ru-RU" sz="1600" dirty="0" smtClean="0"/>
                        <a:t>Где растёт?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tc>
                  <a:txBody>
                    <a:bodyPr/>
                    <a:lstStyle/>
                    <a:p>
                      <a:pPr marL="158750" indent="-179705">
                        <a:spcAft>
                          <a:spcPts val="0"/>
                        </a:spcAft>
                      </a:pPr>
                      <a:r>
                        <a:rPr lang="ru-RU" sz="1600" dirty="0"/>
                        <a:t>4. Какого цвета? </a:t>
                      </a:r>
                      <a:endParaRPr lang="ru-RU" sz="1600" dirty="0" smtClean="0"/>
                    </a:p>
                    <a:p>
                      <a:pPr marL="158750" indent="-179705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Из каких частей состоит?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834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ru-RU" sz="1600" dirty="0"/>
                        <a:t>5. </a:t>
                      </a:r>
                      <a:r>
                        <a:rPr lang="ru-RU" sz="1600" dirty="0" smtClean="0"/>
                        <a:t>Форма. Величина.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tc>
                  <a:txBody>
                    <a:bodyPr/>
                    <a:lstStyle/>
                    <a:p>
                      <a:pPr marL="262890" indent="-262890">
                        <a:spcAft>
                          <a:spcPts val="0"/>
                        </a:spcAft>
                      </a:pPr>
                      <a:r>
                        <a:rPr lang="ru-RU" sz="1600" dirty="0"/>
                        <a:t>6. </a:t>
                      </a:r>
                      <a:r>
                        <a:rPr lang="ru-RU" sz="1600" dirty="0" smtClean="0"/>
                        <a:t>Какой на вкус?</a:t>
                      </a:r>
                    </a:p>
                    <a:p>
                      <a:pPr marL="262890" indent="-262890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tc>
                  <a:txBody>
                    <a:bodyPr/>
                    <a:lstStyle/>
                    <a:p>
                      <a:pPr marL="165735" indent="-165735">
                        <a:spcAft>
                          <a:spcPts val="0"/>
                        </a:spcAft>
                      </a:pPr>
                      <a:r>
                        <a:rPr lang="ru-RU" sz="1600" dirty="0"/>
                        <a:t>7. </a:t>
                      </a:r>
                      <a:r>
                        <a:rPr lang="ru-RU" sz="1600" dirty="0" smtClean="0"/>
                        <a:t>Какой на ощупь? </a:t>
                      </a:r>
                    </a:p>
                    <a:p>
                      <a:pPr marL="165735" indent="-165735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tc>
                  <a:txBody>
                    <a:bodyPr/>
                    <a:lstStyle/>
                    <a:p>
                      <a:pPr marL="158750" indent="-158750">
                        <a:spcAft>
                          <a:spcPts val="0"/>
                        </a:spcAft>
                      </a:pPr>
                      <a:r>
                        <a:rPr lang="ru-RU" sz="1600" dirty="0"/>
                        <a:t>8. </a:t>
                      </a:r>
                      <a:r>
                        <a:rPr lang="ru-RU" sz="1600" dirty="0" smtClean="0"/>
                        <a:t>Что можно приготовить? </a:t>
                      </a:r>
                    </a:p>
                    <a:p>
                      <a:pPr marL="158750" indent="-158750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39930" marR="399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34" name="Рисунок 1" descr="question-ma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6" t="6404" r="8466" b="11823"/>
          <a:stretch>
            <a:fillRect/>
          </a:stretch>
        </p:blipFill>
        <p:spPr bwMode="auto">
          <a:xfrm>
            <a:off x="285720" y="1071546"/>
            <a:ext cx="2000264" cy="2013974"/>
          </a:xfrm>
          <a:prstGeom prst="rect">
            <a:avLst/>
          </a:prstGeom>
          <a:noFill/>
        </p:spPr>
      </p:pic>
      <p:pic>
        <p:nvPicPr>
          <p:cNvPr id="30728" name="Рисунок 5" descr="jigsaw-puzzle-kids-games-onl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357298"/>
            <a:ext cx="1815947" cy="1844956"/>
          </a:xfrm>
          <a:prstGeom prst="rect">
            <a:avLst/>
          </a:prstGeom>
          <a:noFill/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14282" y="142852"/>
            <a:ext cx="8643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рассказов-описаний или сравнений об овощах, фруктах или ягодах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C:\Users\PK\Desktop\рассказ-описание  овощей и фруктов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21" t="8047" r="50481" b="50770"/>
          <a:stretch>
            <a:fillRect/>
          </a:stretch>
        </p:blipFill>
        <p:spPr bwMode="auto">
          <a:xfrm>
            <a:off x="2428860" y="714356"/>
            <a:ext cx="2171169" cy="28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PK\Desktop\рассказ-описание  овощей и фруктов.jpg"/>
          <p:cNvPicPr/>
          <p:nvPr/>
        </p:nvPicPr>
        <p:blipFill>
          <a:blip r:embed="rId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 l="50768" t="8047" r="26573" b="50621"/>
          <a:stretch>
            <a:fillRect/>
          </a:stretch>
        </p:blipFill>
        <p:spPr bwMode="auto">
          <a:xfrm>
            <a:off x="4714876" y="857232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PK\Desktop\рассказ-описание  овощей и фруктов - копия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84"/>
          <a:stretch>
            <a:fillRect/>
          </a:stretch>
        </p:blipFill>
        <p:spPr bwMode="auto">
          <a:xfrm>
            <a:off x="357158" y="3857628"/>
            <a:ext cx="1960726" cy="265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t="4787" r="23401" b="19682"/>
          <a:stretch/>
        </p:blipFill>
        <p:spPr bwMode="auto">
          <a:xfrm>
            <a:off x="2500298" y="4214818"/>
            <a:ext cx="2071702" cy="2214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C:\Users\toshiba\Pictures\СЕМЬЯ\рука.jpg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3468" r="4623"/>
          <a:stretch/>
        </p:blipFill>
        <p:spPr bwMode="auto">
          <a:xfrm>
            <a:off x="4714876" y="4071942"/>
            <a:ext cx="2123864" cy="2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C:\Users\PK\Desktop\рассказ-описание  овощей и фруктов.jpg"/>
          <p:cNvPicPr/>
          <p:nvPr/>
        </p:nvPicPr>
        <p:blipFill>
          <a:blip r:embed="rId4"/>
          <a:srcRect l="74912" t="52899" r="4181" b="9468"/>
          <a:stretch>
            <a:fillRect/>
          </a:stretch>
        </p:blipFill>
        <p:spPr bwMode="auto">
          <a:xfrm>
            <a:off x="7000893" y="4286256"/>
            <a:ext cx="1857387" cy="2335234"/>
          </a:xfrm>
          <a:prstGeom prst="rect">
            <a:avLst/>
          </a:prstGeom>
          <a:noFill/>
          <a:ln w="28575">
            <a:solidFill>
              <a:srgbClr val="ABCE5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ИЯ\ДОУ\Новая папка ОК\Связная речь\Расскажи сказку по картинкам\расскажи сказку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35600" cy="6029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1857364"/>
            <a:ext cx="4857784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0033CC"/>
                </a:solidFill>
                <a:latin typeface="Arial Black"/>
                <a:ea typeface="Times New Roman"/>
                <a:cs typeface="Times New Roman"/>
              </a:rPr>
              <a:t>СПАСИБО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0033CC"/>
                </a:solidFill>
                <a:latin typeface="Arial Black"/>
                <a:ea typeface="Times New Roman"/>
                <a:cs typeface="Times New Roman"/>
              </a:rPr>
              <a:t>ЗА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0033CC"/>
                </a:solidFill>
                <a:latin typeface="Arial Black"/>
                <a:ea typeface="Times New Roman"/>
                <a:cs typeface="Times New Roman"/>
              </a:rPr>
              <a:t>ВНИМАНИЕ!</a:t>
            </a:r>
            <a:r>
              <a:rPr lang="ru-RU" sz="2800" b="1" dirty="0" smtClean="0">
                <a:solidFill>
                  <a:srgbClr val="0033CC"/>
                </a:solidFill>
                <a:latin typeface="Arial Black"/>
                <a:ea typeface="Times New Roman"/>
                <a:cs typeface="Times New Roman"/>
              </a:rPr>
              <a:t> </a:t>
            </a:r>
            <a:endParaRPr lang="ru-RU" sz="2800" b="1" dirty="0">
              <a:solidFill>
                <a:srgbClr val="0033CC"/>
              </a:solidFill>
              <a:latin typeface="Cambria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 rot="10800000" flipV="1">
            <a:off x="928662" y="1462463"/>
            <a:ext cx="71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их на лету».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	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Д. Ушинский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2"/>
          <p:cNvSpPr txBox="1"/>
          <p:nvPr/>
        </p:nvSpPr>
        <p:spPr>
          <a:xfrm rot="5400000">
            <a:off x="4250528" y="-2312544"/>
            <a:ext cx="642944" cy="6696744"/>
          </a:xfrm>
          <a:prstGeom prst="flowChartProcess">
            <a:avLst/>
          </a:prstGeom>
          <a:solidFill>
            <a:srgbClr val="FFFF99"/>
          </a:solidFill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extrusionH="57150">
              <a:bevelT w="38100" h="38100" prst="angle"/>
            </a:sp3d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Arial Black"/>
                <a:ea typeface="Times New Roman"/>
                <a:cs typeface="Times New Roman"/>
              </a:rPr>
              <a:t>ПРОБЛЕМЫ РЕЧЕВОГО РАЗВИТИЯ</a:t>
            </a:r>
            <a:endParaRPr lang="ru-RU" sz="2400" b="1" dirty="0">
              <a:solidFill>
                <a:srgbClr val="0033CC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Поле 21"/>
          <p:cNvSpPr txBox="1"/>
          <p:nvPr/>
        </p:nvSpPr>
        <p:spPr>
          <a:xfrm>
            <a:off x="285720" y="2285992"/>
            <a:ext cx="2428892" cy="1214446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</a:rPr>
              <a:t>РЕЧЬ ОДНОСЛОЖНАЯ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5" name="Поле 21"/>
          <p:cNvSpPr txBox="1"/>
          <p:nvPr/>
        </p:nvSpPr>
        <p:spPr>
          <a:xfrm>
            <a:off x="5854337" y="2000240"/>
            <a:ext cx="2880320" cy="1500198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</a:rPr>
              <a:t>ОШИБКИ ГРАММАТИЧЕСКОГО ХАРАКТЕРА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4" name="Поле 21"/>
          <p:cNvSpPr txBox="1"/>
          <p:nvPr/>
        </p:nvSpPr>
        <p:spPr>
          <a:xfrm>
            <a:off x="2928926" y="1785926"/>
            <a:ext cx="2724386" cy="1428760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</a:rPr>
              <a:t>СЛОВАРНЫЙ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</a:rPr>
              <a:t>ЗАПАС  БЕДЕН</a:t>
            </a: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6" name="Поле 21"/>
          <p:cNvSpPr txBox="1"/>
          <p:nvPr/>
        </p:nvSpPr>
        <p:spPr>
          <a:xfrm>
            <a:off x="285720" y="4572008"/>
            <a:ext cx="2500330" cy="1643074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НАРУШЕНИЕ ЗВУКОПРОИЗНО-ШЕНИЯ</a:t>
            </a:r>
            <a:endParaRPr lang="ru-RU" sz="20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7" name="Поле 21"/>
          <p:cNvSpPr txBox="1"/>
          <p:nvPr/>
        </p:nvSpPr>
        <p:spPr>
          <a:xfrm>
            <a:off x="2919694" y="3786190"/>
            <a:ext cx="2665090" cy="1571636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НЕДОСТАТОЧНО </a:t>
            </a:r>
            <a:r>
              <a:rPr lang="ru-RU" sz="20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СФОРМИРОВАННА</a:t>
            </a:r>
            <a:endParaRPr lang="ru-RU" sz="2800" b="1" dirty="0" smtClean="0">
              <a:solidFill>
                <a:srgbClr val="0033CC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связная  </a:t>
            </a: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РЕЧЬ</a:t>
            </a:r>
            <a:endParaRPr lang="ru-RU" sz="2000" b="1" dirty="0">
              <a:solidFill>
                <a:srgbClr val="0033CC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8" name="Поле 21"/>
          <p:cNvSpPr txBox="1"/>
          <p:nvPr/>
        </p:nvSpPr>
        <p:spPr>
          <a:xfrm>
            <a:off x="5857884" y="4500570"/>
            <a:ext cx="2857520" cy="1643074"/>
          </a:xfrm>
          <a:prstGeom prst="rect">
            <a:avLst/>
          </a:prstGeo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НЕДОРАЗВИТИЕ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Calibri" pitchFamily="34" charset="0"/>
                <a:ea typeface="Times New Roman"/>
                <a:cs typeface="Calibri" pitchFamily="34" charset="0"/>
              </a:rPr>
              <a:t>ЛОГИЧЕСКОГО МЫШЛЕНИЯ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sz="2400" b="1" dirty="0">
              <a:solidFill>
                <a:srgbClr val="0033CC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ЧТО ТАКОЕ МНЕМОТЕХНИКА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</a:t>
            </a:r>
            <a:r>
              <a:rPr lang="ru-RU" sz="3600" b="1" dirty="0" smtClean="0">
                <a:solidFill>
                  <a:srgbClr val="0033CC"/>
                </a:solidFill>
              </a:rPr>
              <a:t>Мнемотехника – это техника развития памяти,  а в переводе с греческого - </a:t>
            </a:r>
            <a:r>
              <a:rPr lang="ru-RU" sz="3600" b="1" i="1" dirty="0" smtClean="0">
                <a:solidFill>
                  <a:srgbClr val="0033CC"/>
                </a:solidFill>
              </a:rPr>
              <a:t>«искусство запоминания»</a:t>
            </a:r>
            <a:r>
              <a:rPr lang="ru-RU" sz="3600" b="1" dirty="0" smtClean="0">
                <a:solidFill>
                  <a:srgbClr val="0033CC"/>
                </a:solidFill>
              </a:rPr>
              <a:t>. </a:t>
            </a:r>
            <a:r>
              <a:rPr lang="ru-RU" sz="4400" b="1" dirty="0" smtClean="0">
                <a:solidFill>
                  <a:srgbClr val="0033CC"/>
                </a:solidFill>
              </a:rPr>
              <a:t/>
            </a:r>
            <a:br>
              <a:rPr lang="ru-RU" sz="4400" b="1" dirty="0" smtClean="0">
                <a:solidFill>
                  <a:srgbClr val="0033CC"/>
                </a:solidFill>
              </a:rPr>
            </a:br>
            <a:r>
              <a:rPr lang="ru-RU" sz="4400" b="1" dirty="0" smtClean="0">
                <a:solidFill>
                  <a:srgbClr val="0033CC"/>
                </a:solidFill>
              </a:rPr>
              <a:t>   </a:t>
            </a:r>
            <a:r>
              <a:rPr lang="ru-RU" sz="3600" b="1" dirty="0" smtClean="0">
                <a:solidFill>
                  <a:srgbClr val="0033CC"/>
                </a:solidFill>
              </a:rPr>
              <a:t>Мнемотехника представляет собой систему методов и приёмов, облегчающих запоминание сохранение и воспроизведение информации.</a:t>
            </a:r>
            <a:r>
              <a:rPr lang="ru-RU" sz="3600" b="1" dirty="0" smtClean="0"/>
              <a:t> </a:t>
            </a:r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myshared.ru/19/1234667/slide_4.jpg"/>
          <p:cNvPicPr>
            <a:picLocks noChangeAspect="1" noChangeArrowheads="1"/>
          </p:cNvPicPr>
          <p:nvPr/>
        </p:nvPicPr>
        <p:blipFill>
          <a:blip r:embed="rId2"/>
          <a:srcRect l="7716" t="26459" r="53697" b="35323"/>
          <a:stretch>
            <a:fillRect/>
          </a:stretch>
        </p:blipFill>
        <p:spPr bwMode="auto">
          <a:xfrm>
            <a:off x="357158" y="1571612"/>
            <a:ext cx="387692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BCE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357165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Игровая методика </a:t>
            </a:r>
            <a:r>
              <a:rPr lang="ru-RU" sz="3200" b="1" dirty="0" err="1" smtClean="0">
                <a:solidFill>
                  <a:srgbClr val="0033CC"/>
                </a:solidFill>
              </a:rPr>
              <a:t>Алябьевой</a:t>
            </a:r>
            <a:r>
              <a:rPr lang="ru-RU" sz="3200" b="1" dirty="0" smtClean="0">
                <a:solidFill>
                  <a:srgbClr val="0033CC"/>
                </a:solidFill>
              </a:rPr>
              <a:t> Е.А. «Расскажи стихи руками» </a:t>
            </a:r>
          </a:p>
        </p:txBody>
      </p:sp>
      <p:pic>
        <p:nvPicPr>
          <p:cNvPr id="4" name="Picture 2" descr="http://images.myshared.ru/19/1234667/slide_4.jpg"/>
          <p:cNvPicPr>
            <a:picLocks noChangeAspect="1" noChangeArrowheads="1"/>
          </p:cNvPicPr>
          <p:nvPr/>
        </p:nvPicPr>
        <p:blipFill>
          <a:blip r:embed="rId2"/>
          <a:srcRect l="52917" t="24989" r="5190" b="36792"/>
          <a:stretch>
            <a:fillRect/>
          </a:stretch>
        </p:blipFill>
        <p:spPr bwMode="auto">
          <a:xfrm>
            <a:off x="4643438" y="1571612"/>
            <a:ext cx="420923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BCE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71670" y="4643446"/>
            <a:ext cx="50720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 поляне дом стоит,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Ну а к дому путь закрыт.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Мы ворота открываем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этот домик приглашаем.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3582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Игровая методика </a:t>
            </a:r>
            <a:r>
              <a:rPr lang="ru-RU" sz="3200" b="1" dirty="0" err="1" smtClean="0">
                <a:solidFill>
                  <a:srgbClr val="0033CC"/>
                </a:solidFill>
              </a:rPr>
              <a:t>Алябьевой</a:t>
            </a:r>
            <a:r>
              <a:rPr lang="ru-RU" sz="3200" b="1" dirty="0" smtClean="0">
                <a:solidFill>
                  <a:srgbClr val="0033CC"/>
                </a:solidFill>
              </a:rPr>
              <a:t> Е.А. «Расскажи стихи руками»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Едем, едем на машине, 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Нажимаем на педаль. 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Газ включаем, выключаем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Смотрим пристально мы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		         вдаль.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Дворники считают капли: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Вправо-влево, чистота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Волосы ерошит ветер,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Мы - шофёры хоть куда! </a:t>
            </a:r>
          </a:p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400" b="1" dirty="0" smtClean="0">
                <a:solidFill>
                  <a:srgbClr val="0033CC"/>
                </a:solidFill>
              </a:rPr>
              <a:t/>
            </a:r>
            <a:br>
              <a:rPr lang="ru-RU" sz="4400" b="1" dirty="0" smtClean="0">
                <a:solidFill>
                  <a:srgbClr val="0033CC"/>
                </a:solidFill>
              </a:rPr>
            </a:br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4" name="Picture 2" descr="https://ds04.infourok.ru/uploads/ex/0da9/00024410-802b314d/img25.jpg"/>
          <p:cNvPicPr>
            <a:picLocks noChangeAspect="1" noChangeArrowheads="1"/>
          </p:cNvPicPr>
          <p:nvPr/>
        </p:nvPicPr>
        <p:blipFill>
          <a:blip r:embed="rId2"/>
          <a:srcRect l="7031" t="15625" r="18372" b="3124"/>
          <a:stretch>
            <a:fillRect/>
          </a:stretch>
        </p:blipFill>
        <p:spPr bwMode="auto">
          <a:xfrm>
            <a:off x="3857620" y="2500306"/>
            <a:ext cx="507209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BCE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ОГОПЕДИЯ\ДОУ\Картинки\МНЕМОТАБЛИЦЫ\мнемо скороговорки\1.jpg"/>
          <p:cNvPicPr>
            <a:picLocks noChangeAspect="1" noChangeArrowheads="1"/>
          </p:cNvPicPr>
          <p:nvPr/>
        </p:nvPicPr>
        <p:blipFill>
          <a:blip r:embed="rId2"/>
          <a:srcRect l="6941" t="4042" r="25361" b="18788"/>
          <a:stretch>
            <a:fillRect/>
          </a:stretch>
        </p:blipFill>
        <p:spPr bwMode="auto">
          <a:xfrm>
            <a:off x="357158" y="214290"/>
            <a:ext cx="4073143" cy="648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357166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Заучивание скороговорок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D:\ЛОГОПЕДИЯ\ДОУ\Картинки\МНЕМОТАБЛИЦЫ\мнемо скороговорки\2.jpg"/>
          <p:cNvPicPr>
            <a:picLocks noChangeAspect="1" noChangeArrowheads="1"/>
          </p:cNvPicPr>
          <p:nvPr/>
        </p:nvPicPr>
        <p:blipFill>
          <a:blip r:embed="rId3"/>
          <a:srcRect l="10717" t="5512" r="20384" b="79054"/>
          <a:stretch>
            <a:fillRect/>
          </a:stretch>
        </p:blipFill>
        <p:spPr bwMode="auto">
          <a:xfrm>
            <a:off x="4714876" y="4214818"/>
            <a:ext cx="4071600" cy="1266690"/>
          </a:xfrm>
          <a:prstGeom prst="rect">
            <a:avLst/>
          </a:prstGeom>
          <a:noFill/>
        </p:spPr>
      </p:pic>
      <p:pic>
        <p:nvPicPr>
          <p:cNvPr id="5" name="Picture 3" descr="D:\ЛОГОПЕДИЯ\ДОУ\Картинки\МНЕМОТАБЛИЦЫ\мнемо скороговорки\2.jpg"/>
          <p:cNvPicPr>
            <a:picLocks noChangeAspect="1" noChangeArrowheads="1"/>
          </p:cNvPicPr>
          <p:nvPr/>
        </p:nvPicPr>
        <p:blipFill>
          <a:blip r:embed="rId3"/>
          <a:srcRect l="10717" t="51815" r="20384" b="17317"/>
          <a:stretch>
            <a:fillRect/>
          </a:stretch>
        </p:blipFill>
        <p:spPr bwMode="auto">
          <a:xfrm>
            <a:off x="4714876" y="1714488"/>
            <a:ext cx="4071600" cy="253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Мнемо - загадки об овощах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2976" y="1000108"/>
            <a:ext cx="712209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Отгадывание загадок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K\Desktop\КВЕСТ-ИГРА\IMG_6148.JPG"/>
          <p:cNvPicPr>
            <a:picLocks noChangeAspect="1" noChangeArrowheads="1"/>
          </p:cNvPicPr>
          <p:nvPr/>
        </p:nvPicPr>
        <p:blipFill>
          <a:blip r:embed="rId2" cstate="print"/>
          <a:srcRect l="10290" t="3307" r="8865"/>
          <a:stretch>
            <a:fillRect/>
          </a:stretch>
        </p:blipFill>
        <p:spPr bwMode="auto">
          <a:xfrm>
            <a:off x="357158" y="285728"/>
            <a:ext cx="3929090" cy="6265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285728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Рассказывание по схеме цепной структуры «Предзимье»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85927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По синему небу летел белый 			лебедь.</a:t>
            </a: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Белый лебедь уронил пёрышко.</a:t>
            </a: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Пёрышко увидел медведь.</a:t>
            </a: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Медведь подумал, что это 				снежинка.</a:t>
            </a: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А если это снежинка, то скоро 	наступит холодная зима.</a:t>
            </a: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А если скоро нас тупит холодная     зима, то надо искать берлогу.</a:t>
            </a: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+mj-lt"/>
              </a:rPr>
              <a:t>Нашёл медведь берлогу и уснул 			до весны. </a:t>
            </a:r>
            <a:endParaRPr lang="ru-RU" sz="2400" dirty="0">
              <a:solidFill>
                <a:srgbClr val="0033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1926</TotalTime>
  <Words>354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Cambria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183</cp:revision>
  <dcterms:created xsi:type="dcterms:W3CDTF">2015-02-06T16:12:18Z</dcterms:created>
  <dcterms:modified xsi:type="dcterms:W3CDTF">2025-03-21T08:01:15Z</dcterms:modified>
</cp:coreProperties>
</file>