
<file path=[Content_Types].xml><?xml version="1.0" encoding="utf-8"?>
<Types xmlns="http://schemas.openxmlformats.org/package/2006/content-types">
  <Default Extension="bmp" ContentType="image/bmp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3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7A1C2D2F-D0AC-4433-9759-685D503C25F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5CF79-5340-4F0F-B07F-E7BDB43E7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29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1C2D2F-D0AC-4433-9759-685D503C25F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5CF79-5340-4F0F-B07F-E7BDB43E7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67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1C2D2F-D0AC-4433-9759-685D503C25F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5CF79-5340-4F0F-B07F-E7BDB43E7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9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1C2D2F-D0AC-4433-9759-685D503C25F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5CF79-5340-4F0F-B07F-E7BDB43E7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78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A1C2D2F-D0AC-4433-9759-685D503C25F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5CF79-5340-4F0F-B07F-E7BDB43E7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26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1C2D2F-D0AC-4433-9759-685D503C25F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5CF79-5340-4F0F-B07F-E7BDB43E7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8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1C2D2F-D0AC-4433-9759-685D503C25F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5CF79-5340-4F0F-B07F-E7BDB43E7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9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1C2D2F-D0AC-4433-9759-685D503C25F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5CF79-5340-4F0F-B07F-E7BDB43E7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42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1C2D2F-D0AC-4433-9759-685D503C25F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5CF79-5340-4F0F-B07F-E7BDB43E7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0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A1C2D2F-D0AC-4433-9759-685D503C25F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95CF79-5340-4F0F-B07F-E7BDB43E77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300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A1C2D2F-D0AC-4433-9759-685D503C25F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95CF79-5340-4F0F-B07F-E7BDB43E7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719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7A1C2D2F-D0AC-4433-9759-685D503C25F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1C95CF79-5340-4F0F-B07F-E7BDB43E7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73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678A2-A1DB-45FD-ACDF-56ABF2BC1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1771"/>
            <a:ext cx="9144000" cy="2529207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r>
              <a:rPr lang="ru-RU" dirty="0"/>
              <a:t>Из старинных книг. </a:t>
            </a:r>
            <a:br>
              <a:rPr lang="ru-RU" dirty="0"/>
            </a:br>
            <a:r>
              <a:rPr lang="ru-RU" dirty="0"/>
              <a:t>Ю. </a:t>
            </a:r>
            <a:r>
              <a:rPr lang="ru-RU" dirty="0" err="1"/>
              <a:t>Энтин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«Про дружбу»</a:t>
            </a:r>
            <a:br>
              <a:rPr lang="ru-RU" dirty="0"/>
            </a:br>
            <a:r>
              <a:rPr lang="ru-RU" dirty="0" err="1"/>
              <a:t>Д.И.Тихомиров</a:t>
            </a:r>
            <a:r>
              <a:rPr lang="ru-RU" dirty="0"/>
              <a:t> «Находка»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EED47E-46CB-49B1-80BA-AC0F22324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927" y="5657671"/>
            <a:ext cx="6414566" cy="978021"/>
          </a:xfrm>
        </p:spPr>
        <p:txBody>
          <a:bodyPr/>
          <a:lstStyle/>
          <a:p>
            <a:r>
              <a:rPr lang="ru-RU" dirty="0">
                <a:solidFill>
                  <a:srgbClr val="1439B0"/>
                </a:solidFill>
              </a:rPr>
              <a:t>Литературное чтение. </a:t>
            </a:r>
          </a:p>
          <a:p>
            <a:r>
              <a:rPr lang="ru-RU" dirty="0">
                <a:solidFill>
                  <a:srgbClr val="1439B0"/>
                </a:solidFill>
              </a:rPr>
              <a:t>УМК «Школа России»</a:t>
            </a:r>
          </a:p>
          <a:p>
            <a:r>
              <a:rPr lang="ru-RU" dirty="0">
                <a:solidFill>
                  <a:srgbClr val="1439B0"/>
                </a:solidFill>
              </a:rPr>
              <a:t>1класс.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CDB80B-57AC-4B63-99DD-B0CF3F71864D}"/>
              </a:ext>
            </a:extLst>
          </p:cNvPr>
          <p:cNvSpPr txBox="1"/>
          <p:nvPr/>
        </p:nvSpPr>
        <p:spPr>
          <a:xfrm>
            <a:off x="7589829" y="5657671"/>
            <a:ext cx="45127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Автор : Грачева Людмила Юрьевна , </a:t>
            </a:r>
          </a:p>
          <a:p>
            <a:r>
              <a:rPr lang="ru-RU" dirty="0">
                <a:solidFill>
                  <a:srgbClr val="C00000"/>
                </a:solidFill>
              </a:rPr>
              <a:t>учитель начальных классов </a:t>
            </a:r>
          </a:p>
          <a:p>
            <a:r>
              <a:rPr lang="ru-RU" dirty="0">
                <a:solidFill>
                  <a:srgbClr val="C00000"/>
                </a:solidFill>
              </a:rPr>
              <a:t>МБОУ «СОШ №8»</a:t>
            </a:r>
          </a:p>
          <a:p>
            <a:r>
              <a:rPr lang="ru-RU" dirty="0">
                <a:solidFill>
                  <a:srgbClr val="C00000"/>
                </a:solidFill>
              </a:rPr>
              <a:t> г. Новокузнецк</a:t>
            </a:r>
          </a:p>
        </p:txBody>
      </p:sp>
    </p:spTree>
    <p:extLst>
      <p:ext uri="{BB962C8B-B14F-4D97-AF65-F5344CB8AC3E}">
        <p14:creationId xmlns:p14="http://schemas.microsoft.com/office/powerpoint/2010/main" val="171824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3C9B1BB-7053-4248-8EBD-9DDD5C726581}"/>
              </a:ext>
            </a:extLst>
          </p:cNvPr>
          <p:cNvSpPr/>
          <p:nvPr/>
        </p:nvSpPr>
        <p:spPr>
          <a:xfrm>
            <a:off x="2871537" y="2620288"/>
            <a:ext cx="88071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FF00"/>
                </a:solidFill>
                <a:latin typeface="PT Sans"/>
              </a:rPr>
              <a:t>Ветер дует нам в лицо,</a:t>
            </a:r>
          </a:p>
          <a:p>
            <a:r>
              <a:rPr lang="ru-RU" sz="4400" dirty="0">
                <a:solidFill>
                  <a:srgbClr val="FFFF00"/>
                </a:solidFill>
                <a:latin typeface="PT Sans"/>
              </a:rPr>
              <a:t>Закачалось деревцо.</a:t>
            </a:r>
          </a:p>
          <a:p>
            <a:r>
              <a:rPr lang="ru-RU" sz="4400" dirty="0">
                <a:solidFill>
                  <a:srgbClr val="FFFF00"/>
                </a:solidFill>
                <a:latin typeface="PT Sans"/>
              </a:rPr>
              <a:t>Ветер тише, тише, тише.</a:t>
            </a:r>
          </a:p>
          <a:p>
            <a:r>
              <a:rPr lang="ru-RU" sz="4400" dirty="0">
                <a:solidFill>
                  <a:srgbClr val="FFFF00"/>
                </a:solidFill>
                <a:latin typeface="PT Sans"/>
              </a:rPr>
              <a:t>Деревцо все выше, выше.</a:t>
            </a:r>
            <a:endParaRPr lang="ru-RU" sz="4400" b="0" i="0" dirty="0">
              <a:solidFill>
                <a:srgbClr val="FFFF00"/>
              </a:solidFill>
              <a:effectLst/>
              <a:latin typeface="PT San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B53BBB-7886-4E3A-81BA-C795F7659D4B}"/>
              </a:ext>
            </a:extLst>
          </p:cNvPr>
          <p:cNvSpPr txBox="1"/>
          <p:nvPr/>
        </p:nvSpPr>
        <p:spPr>
          <a:xfrm>
            <a:off x="3737810" y="1067613"/>
            <a:ext cx="57711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/>
              <a:t>ФИЗКУЛЬТМИНУТКА</a:t>
            </a:r>
          </a:p>
        </p:txBody>
      </p:sp>
    </p:spTree>
    <p:extLst>
      <p:ext uri="{BB962C8B-B14F-4D97-AF65-F5344CB8AC3E}">
        <p14:creationId xmlns:p14="http://schemas.microsoft.com/office/powerpoint/2010/main" val="293111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E5AA96-CC4A-4511-B1C1-8AC0BF6CE284}"/>
              </a:ext>
            </a:extLst>
          </p:cNvPr>
          <p:cNvSpPr/>
          <p:nvPr/>
        </p:nvSpPr>
        <p:spPr>
          <a:xfrm>
            <a:off x="818418" y="5593252"/>
            <a:ext cx="2468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irce"/>
              </a:rPr>
              <a:t>Юрий Сергеевич </a:t>
            </a:r>
            <a:r>
              <a:rPr lang="ru-RU" dirty="0" err="1">
                <a:solidFill>
                  <a:srgbClr val="FF0000"/>
                </a:solidFill>
                <a:latin typeface="Circe"/>
              </a:rPr>
              <a:t>Энтин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51D93D-36F4-4055-91B9-2F29F1DC7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3" y="637562"/>
            <a:ext cx="2803746" cy="420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B9D450-73D2-4CCD-9B3F-66C4551E1683}"/>
              </a:ext>
            </a:extLst>
          </p:cNvPr>
          <p:cNvSpPr/>
          <p:nvPr/>
        </p:nvSpPr>
        <p:spPr>
          <a:xfrm>
            <a:off x="3534560" y="739490"/>
            <a:ext cx="823519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Circe"/>
              </a:rPr>
              <a:t>Юрий </a:t>
            </a:r>
            <a:r>
              <a:rPr lang="ru-RU" sz="2000" dirty="0" err="1">
                <a:solidFill>
                  <a:srgbClr val="FF0000"/>
                </a:solidFill>
                <a:latin typeface="Circe"/>
              </a:rPr>
              <a:t>Энтин</a:t>
            </a:r>
            <a:r>
              <a:rPr lang="ru-RU" sz="2000" dirty="0">
                <a:solidFill>
                  <a:srgbClr val="FF0000"/>
                </a:solidFill>
                <a:latin typeface="Circe"/>
              </a:rPr>
              <a:t> родился 21 августа 1935 года в Москве. Юрий Сергеевич с самого детства увлекался литературой и историей. После школы учился в педагогическом институте на историческом факультете, а позже поступил в полиграфический институт. Завершив образование, работал сначала в школе, а затем — главным редактором детской редакции фирмы звукозаписи «Мелодия».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  <a:latin typeface="Circe"/>
              </a:rPr>
              <a:t>Всерьёз заниматься поэзией Юрий Сергеевич начал, когда ему было 33 года. С 1969 года начал писать песни для кинематографа и телевидения.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54476AD-9E67-427D-B428-0BD0C7B0E988}"/>
              </a:ext>
            </a:extLst>
          </p:cNvPr>
          <p:cNvSpPr/>
          <p:nvPr/>
        </p:nvSpPr>
        <p:spPr>
          <a:xfrm>
            <a:off x="3534559" y="3563966"/>
            <a:ext cx="81261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  <a:latin typeface="Circe"/>
              </a:rPr>
              <a:t>На протяжении нескольких лет Юрий </a:t>
            </a:r>
            <a:r>
              <a:rPr lang="ru-RU" dirty="0" err="1">
                <a:solidFill>
                  <a:srgbClr val="FFC000"/>
                </a:solidFill>
                <a:latin typeface="Circe"/>
              </a:rPr>
              <a:t>Энтин</a:t>
            </a:r>
            <a:r>
              <a:rPr lang="ru-RU" dirty="0">
                <a:solidFill>
                  <a:srgbClr val="FFC000"/>
                </a:solidFill>
                <a:latin typeface="Circe"/>
              </a:rPr>
              <a:t> работал учителем и библиотекарем в школе.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  <a:latin typeface="Circe"/>
              </a:rPr>
              <a:t>Тексты Юрия Сергеевича часто критиковали и не разрешали издавать.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FFC000"/>
                </a:solidFill>
                <a:latin typeface="Circe"/>
              </a:rPr>
              <a:t>С 1995 по 1997 год Юрий </a:t>
            </a:r>
            <a:r>
              <a:rPr lang="ru-RU" dirty="0" err="1">
                <a:solidFill>
                  <a:srgbClr val="FFC000"/>
                </a:solidFill>
                <a:latin typeface="Circe"/>
              </a:rPr>
              <a:t>Энтин</a:t>
            </a:r>
            <a:r>
              <a:rPr lang="ru-RU" dirty="0">
                <a:solidFill>
                  <a:srgbClr val="FFC000"/>
                </a:solidFill>
                <a:latin typeface="Circe"/>
              </a:rPr>
              <a:t> был автором и ведущим детской передачи «До-ми-соль» на телеканале ОРТ.</a:t>
            </a:r>
            <a:endParaRPr lang="ru-RU" b="0" i="0" dirty="0">
              <a:solidFill>
                <a:srgbClr val="FFC000"/>
              </a:solidFill>
              <a:effectLst/>
              <a:latin typeface="Circe"/>
            </a:endParaRPr>
          </a:p>
        </p:txBody>
      </p:sp>
    </p:spTree>
    <p:extLst>
      <p:ext uri="{BB962C8B-B14F-4D97-AF65-F5344CB8AC3E}">
        <p14:creationId xmlns:p14="http://schemas.microsoft.com/office/powerpoint/2010/main" val="213504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66A45B2-BE1D-42A8-B6D3-5EE938E21560}"/>
              </a:ext>
            </a:extLst>
          </p:cNvPr>
          <p:cNvSpPr/>
          <p:nvPr/>
        </p:nvSpPr>
        <p:spPr>
          <a:xfrm>
            <a:off x="908806" y="676330"/>
            <a:ext cx="1016466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Circe"/>
              </a:rPr>
              <a:t>Юрий Сергеевич </a:t>
            </a:r>
            <a:r>
              <a:rPr lang="ru-RU" sz="2400" dirty="0" err="1">
                <a:solidFill>
                  <a:srgbClr val="FFC000"/>
                </a:solidFill>
                <a:latin typeface="Circe"/>
              </a:rPr>
              <a:t>Энтин</a:t>
            </a:r>
            <a:r>
              <a:rPr lang="ru-RU" sz="2400" dirty="0">
                <a:solidFill>
                  <a:srgbClr val="FFC000"/>
                </a:solidFill>
                <a:latin typeface="Circe"/>
              </a:rPr>
              <a:t> — автор текстов многих известных детских песен.</a:t>
            </a:r>
            <a:br>
              <a:rPr lang="ru-RU" sz="2400" dirty="0">
                <a:solidFill>
                  <a:srgbClr val="FFC000"/>
                </a:solidFill>
                <a:latin typeface="Circe"/>
              </a:rPr>
            </a:br>
            <a:r>
              <a:rPr lang="ru-RU" sz="2400" dirty="0">
                <a:solidFill>
                  <a:srgbClr val="FFC000"/>
                </a:solidFill>
                <a:latin typeface="Circe"/>
              </a:rPr>
              <a:t>На музыку положено множество стихов Юрия </a:t>
            </a:r>
            <a:r>
              <a:rPr lang="ru-RU" sz="2400" dirty="0" err="1">
                <a:solidFill>
                  <a:srgbClr val="FFC000"/>
                </a:solidFill>
                <a:latin typeface="Circe"/>
              </a:rPr>
              <a:t>Энтина</a:t>
            </a:r>
            <a:r>
              <a:rPr lang="ru-RU" sz="2400" dirty="0">
                <a:solidFill>
                  <a:srgbClr val="FFC000"/>
                </a:solidFill>
                <a:latin typeface="Circe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  <a:latin typeface="Circe"/>
              </a:rPr>
              <a:t>«Прекрасное далёко»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  <a:latin typeface="Circe"/>
              </a:rPr>
              <a:t>«Кабы не было зимы»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  <a:latin typeface="Circe"/>
              </a:rPr>
              <a:t>«Крылатые качели»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  <a:latin typeface="Circe"/>
              </a:rPr>
              <a:t>«А мне летать охота»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  <a:latin typeface="Circe"/>
              </a:rPr>
              <a:t>«Песенка Разбойников»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  <a:latin typeface="Circe"/>
              </a:rPr>
              <a:t>«Луч солнца золотого»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  <a:latin typeface="Circe"/>
              </a:rPr>
              <a:t>«Лесной олень»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  <a:latin typeface="Circe"/>
              </a:rPr>
              <a:t>«Чунга-</a:t>
            </a:r>
            <a:r>
              <a:rPr lang="ru-RU" sz="2400" dirty="0" err="1">
                <a:solidFill>
                  <a:srgbClr val="FFC000"/>
                </a:solidFill>
                <a:latin typeface="Circe"/>
              </a:rPr>
              <a:t>чунга</a:t>
            </a:r>
            <a:r>
              <a:rPr lang="ru-RU" sz="2400" dirty="0">
                <a:solidFill>
                  <a:srgbClr val="FFC000"/>
                </a:solidFill>
                <a:latin typeface="Circe"/>
              </a:rPr>
              <a:t>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  <a:latin typeface="Circe"/>
              </a:rPr>
              <a:t>«Песня бременских музыкантов»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FFC000"/>
                </a:solidFill>
                <a:latin typeface="Circe"/>
              </a:rPr>
              <a:t>«Ты человек»</a:t>
            </a:r>
            <a:endParaRPr lang="ru-RU" sz="2400" b="0" i="0" dirty="0">
              <a:solidFill>
                <a:srgbClr val="FFC000"/>
              </a:solidFill>
              <a:effectLst/>
              <a:latin typeface="Circe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E30225-2800-45BB-832C-B66D21A4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64" y="153728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8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62682F-9C37-4705-B293-1789004F6060}"/>
              </a:ext>
            </a:extLst>
          </p:cNvPr>
          <p:cNvSpPr txBox="1"/>
          <p:nvPr/>
        </p:nvSpPr>
        <p:spPr>
          <a:xfrm>
            <a:off x="1072025" y="1086595"/>
            <a:ext cx="574388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Радость делит он со мной,</a:t>
            </a:r>
          </a:p>
          <a:p>
            <a:r>
              <a:rPr lang="ru-RU" sz="3200" dirty="0"/>
              <a:t>За меня всегда горой.</a:t>
            </a:r>
          </a:p>
          <a:p>
            <a:r>
              <a:rPr lang="ru-RU" sz="3200" dirty="0"/>
              <a:t>Коль беда случится вдруг, </a:t>
            </a:r>
          </a:p>
          <a:p>
            <a:r>
              <a:rPr lang="ru-RU" sz="3200" dirty="0"/>
              <a:t>Мне поможет верный …..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6963A0-0BD6-4788-8226-CB83BBAC85C3}"/>
              </a:ext>
            </a:extLst>
          </p:cNvPr>
          <p:cNvSpPr txBox="1"/>
          <p:nvPr/>
        </p:nvSpPr>
        <p:spPr>
          <a:xfrm>
            <a:off x="8229599" y="2614863"/>
            <a:ext cx="26997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ДРУГ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C27E2-B5E4-4331-A4E7-9514009A0936}"/>
              </a:ext>
            </a:extLst>
          </p:cNvPr>
          <p:cNvSpPr txBox="1"/>
          <p:nvPr/>
        </p:nvSpPr>
        <p:spPr>
          <a:xfrm>
            <a:off x="862300" y="5487283"/>
            <a:ext cx="820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Какие ассоциации у вас возникают, когда вы слышите слово «друг»?</a:t>
            </a:r>
          </a:p>
        </p:txBody>
      </p:sp>
    </p:spTree>
    <p:extLst>
      <p:ext uri="{BB962C8B-B14F-4D97-AF65-F5344CB8AC3E}">
        <p14:creationId xmlns:p14="http://schemas.microsoft.com/office/powerpoint/2010/main" val="4149820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EA8F7C-AE6C-48CB-89D8-99DF71BC778C}"/>
              </a:ext>
            </a:extLst>
          </p:cNvPr>
          <p:cNvSpPr txBox="1"/>
          <p:nvPr/>
        </p:nvSpPr>
        <p:spPr>
          <a:xfrm>
            <a:off x="3556933" y="708869"/>
            <a:ext cx="528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ТОЛКОВЫЙ СЛОВАРЬ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EDF061-84F9-4E59-B84A-BE6C9A998C80}"/>
              </a:ext>
            </a:extLst>
          </p:cNvPr>
          <p:cNvSpPr txBox="1"/>
          <p:nvPr/>
        </p:nvSpPr>
        <p:spPr>
          <a:xfrm>
            <a:off x="531155" y="1232089"/>
            <a:ext cx="94433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Друг- это человек, связанный с кем-то близкими хорошими отношениями, взаимной симпатией , основанной на взаимопонимании.</a:t>
            </a:r>
          </a:p>
        </p:txBody>
      </p:sp>
      <p:pic>
        <p:nvPicPr>
          <p:cNvPr id="5122" name="Picture 2" descr="Дети, по порядку становись! - Гатчинская правда">
            <a:extLst>
              <a:ext uri="{FF2B5EF4-FFF2-40B4-BE49-F238E27FC236}">
                <a16:creationId xmlns:a16="http://schemas.microsoft.com/office/drawing/2014/main" id="{454FDFC1-2C80-4DD2-8FB6-E8FA7D75F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181" y="3790645"/>
            <a:ext cx="3896292" cy="259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210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9DF7C9-D572-4CCF-9251-E3A5CAA5C7A6}"/>
              </a:ext>
            </a:extLst>
          </p:cNvPr>
          <p:cNvSpPr txBox="1"/>
          <p:nvPr/>
        </p:nvSpPr>
        <p:spPr>
          <a:xfrm>
            <a:off x="695697" y="1194769"/>
            <a:ext cx="1117325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C000"/>
                </a:solidFill>
              </a:rPr>
              <a:t>Какие отношения можно назвать дружбой?</a:t>
            </a:r>
          </a:p>
          <a:p>
            <a:r>
              <a:rPr lang="ru-RU" sz="2800" b="1" dirty="0">
                <a:solidFill>
                  <a:srgbClr val="FFC000"/>
                </a:solidFill>
              </a:rPr>
              <a:t>Кого называем лучшим другом?</a:t>
            </a:r>
          </a:p>
          <a:p>
            <a:r>
              <a:rPr lang="ru-RU" sz="2800" b="1" dirty="0">
                <a:solidFill>
                  <a:srgbClr val="FFC000"/>
                </a:solidFill>
              </a:rPr>
              <a:t>Может ли жадный и злой человек быть настоящим другом?</a:t>
            </a:r>
          </a:p>
        </p:txBody>
      </p:sp>
      <p:pic>
        <p:nvPicPr>
          <p:cNvPr id="6146" name="Picture 2" descr="Песня кота Леопольда•&quot;Неприятность эту мы переживём&quot;. - YouTube">
            <a:extLst>
              <a:ext uri="{FF2B5EF4-FFF2-40B4-BE49-F238E27FC236}">
                <a16:creationId xmlns:a16="http://schemas.microsoft.com/office/drawing/2014/main" id="{AB8E7A3C-1E7A-4FC5-AE60-90140B3DB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23" y="2869531"/>
            <a:ext cx="5968666" cy="334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nukadeti.ru_-_druzhba-krepkaya">
            <a:hlinkClick r:id="" action="ppaction://media"/>
            <a:extLst>
              <a:ext uri="{FF2B5EF4-FFF2-40B4-BE49-F238E27FC236}">
                <a16:creationId xmlns:a16="http://schemas.microsoft.com/office/drawing/2014/main" id="{4F5373C5-3D48-481B-BDBC-E330810F57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86443" y="2989975"/>
            <a:ext cx="1515611" cy="151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7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0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к называется стихотворение?  Прочтите фамилию автора.  Как вы думаете, о чем это стихотворение?  Кого можно назвать настоящим другом?  Объясните, что означает выражение «дружбой надо дорожить».  Прочтите, какое пожелание высказывает автор.  Согласны ли вы с поэтом, что «ссориться с друзьями не надо»?  О чем говорится в первом четверостишии? О  дружбе  каких  явлений,  предметов,  живых  существ  говорит поэт Ю. Энтин?  Нарисуйте схематично это четверостишие. ">
            <a:extLst>
              <a:ext uri="{FF2B5EF4-FFF2-40B4-BE49-F238E27FC236}">
                <a16:creationId xmlns:a16="http://schemas.microsoft.com/office/drawing/2014/main" id="{0559DBD1-A36A-4425-AF0D-1BDBA58C45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t="41229" b="9912"/>
          <a:stretch/>
        </p:blipFill>
        <p:spPr bwMode="auto">
          <a:xfrm>
            <a:off x="376990" y="417094"/>
            <a:ext cx="11427246" cy="43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207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ебята, как вы думаете, а может ли дружба распасться? По каким причинам это может произойти? Я предлагаю вам открыть секреты дружбы, записав их на листочках. *Не обзывай и не унижай друга. *Помогай другу в беде. *Не обманывай друга, будь с ним честным. *Не предавай своего друга. *Умей признать ошибки и помириться с другом. *Умей уступить другу. *Будь внимателен к своему другу. ">
            <a:extLst>
              <a:ext uri="{FF2B5EF4-FFF2-40B4-BE49-F238E27FC236}">
                <a16:creationId xmlns:a16="http://schemas.microsoft.com/office/drawing/2014/main" id="{0ACB1558-CA64-4BA7-9B69-5EEC0AE696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3"/>
          <a:stretch/>
        </p:blipFill>
        <p:spPr bwMode="auto">
          <a:xfrm>
            <a:off x="401051" y="372978"/>
            <a:ext cx="7700211" cy="61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51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0C102F-B2F8-4B47-977E-7D07E82BBAB2}"/>
              </a:ext>
            </a:extLst>
          </p:cNvPr>
          <p:cNvSpPr txBox="1"/>
          <p:nvPr/>
        </p:nvSpPr>
        <p:spPr>
          <a:xfrm>
            <a:off x="3545305" y="689811"/>
            <a:ext cx="43156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/>
              <a:t>РЕФЛЕКСИЯ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478E18-52C5-4595-88D1-F11BA4CEAAD6}"/>
              </a:ext>
            </a:extLst>
          </p:cNvPr>
          <p:cNvSpPr txBox="1"/>
          <p:nvPr/>
        </p:nvSpPr>
        <p:spPr>
          <a:xfrm>
            <a:off x="1636295" y="2117558"/>
            <a:ext cx="1064426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С какими произведениями мы познакомились на уроке?</a:t>
            </a:r>
          </a:p>
          <a:p>
            <a:r>
              <a:rPr lang="ru-RU" sz="2800" dirty="0"/>
              <a:t>Чему учат эти произведения?</a:t>
            </a:r>
          </a:p>
          <a:p>
            <a:r>
              <a:rPr lang="ru-RU" sz="2800" dirty="0"/>
              <a:t>Где можно встретить добро?</a:t>
            </a:r>
          </a:p>
          <a:p>
            <a:r>
              <a:rPr lang="ru-RU" sz="2800" dirty="0"/>
              <a:t>Кого можно назвать добрым?</a:t>
            </a:r>
          </a:p>
          <a:p>
            <a:r>
              <a:rPr lang="ru-RU" sz="2800" dirty="0"/>
              <a:t>Расскажите о самом добром человек?</a:t>
            </a:r>
          </a:p>
        </p:txBody>
      </p:sp>
    </p:spTree>
    <p:extLst>
      <p:ext uri="{BB962C8B-B14F-4D97-AF65-F5344CB8AC3E}">
        <p14:creationId xmlns:p14="http://schemas.microsoft.com/office/powerpoint/2010/main" val="24785579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Математика 3 класс 11.04.2020">
            <a:extLst>
              <a:ext uri="{FF2B5EF4-FFF2-40B4-BE49-F238E27FC236}">
                <a16:creationId xmlns:a16="http://schemas.microsoft.com/office/drawing/2014/main" id="{F1ED28E0-2DF2-49E1-BB61-E9F853395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09" y="501315"/>
            <a:ext cx="8053137" cy="603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6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9A1B24-709A-4F14-B604-C823401663D3}"/>
              </a:ext>
            </a:extLst>
          </p:cNvPr>
          <p:cNvSpPr/>
          <p:nvPr/>
        </p:nvSpPr>
        <p:spPr>
          <a:xfrm>
            <a:off x="464191" y="689643"/>
            <a:ext cx="69768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FF00"/>
                </a:solidFill>
                <a:latin typeface="PT Sans"/>
              </a:rPr>
              <a:t>Итак, друзья внимание –</a:t>
            </a:r>
          </a:p>
          <a:p>
            <a:r>
              <a:rPr lang="ru-RU" sz="4400" dirty="0">
                <a:solidFill>
                  <a:srgbClr val="FFFF00"/>
                </a:solidFill>
                <a:latin typeface="PT Sans"/>
              </a:rPr>
              <a:t> Ведь прозвенел звонок.</a:t>
            </a:r>
          </a:p>
          <a:p>
            <a:r>
              <a:rPr lang="ru-RU" sz="4400" dirty="0">
                <a:solidFill>
                  <a:srgbClr val="FFFF00"/>
                </a:solidFill>
                <a:latin typeface="PT Sans"/>
              </a:rPr>
              <a:t> Садитесь поудобнее –</a:t>
            </a:r>
          </a:p>
          <a:p>
            <a:r>
              <a:rPr lang="ru-RU" sz="4400" dirty="0">
                <a:solidFill>
                  <a:srgbClr val="FFFF00"/>
                </a:solidFill>
                <a:latin typeface="PT Sans"/>
              </a:rPr>
              <a:t> Начнем скорей урок.</a:t>
            </a:r>
            <a:endParaRPr lang="ru-RU" sz="4400" b="0" i="0" dirty="0">
              <a:solidFill>
                <a:srgbClr val="FFFF00"/>
              </a:solidFill>
              <a:effectLst/>
              <a:latin typeface="PT Sans"/>
            </a:endParaRPr>
          </a:p>
        </p:txBody>
      </p:sp>
      <p:pic>
        <p:nvPicPr>
          <p:cNvPr id="1026" name="Picture 2" descr="звонок для детей на прозрачном фоне 25 фото">
            <a:extLst>
              <a:ext uri="{FF2B5EF4-FFF2-40B4-BE49-F238E27FC236}">
                <a16:creationId xmlns:a16="http://schemas.microsoft.com/office/drawing/2014/main" id="{228752A4-666B-46A9-AE8E-42A145EEE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64" y="1869041"/>
            <a:ext cx="3642072" cy="425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19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mmunauté Steam :: Guide :: [ЧТО ДЕЛАТЬ ЕСЛИ НИКОГО НЕ СЛЫШНО?!]">
            <a:extLst>
              <a:ext uri="{FF2B5EF4-FFF2-40B4-BE49-F238E27FC236}">
                <a16:creationId xmlns:a16="http://schemas.microsoft.com/office/drawing/2014/main" id="{40DC1D50-81D1-41E7-BCA7-508771453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240" y="479200"/>
            <a:ext cx="8865519" cy="58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31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E40C4C-42BF-4B6B-B7E9-5BD0E16CEDFE}"/>
              </a:ext>
            </a:extLst>
          </p:cNvPr>
          <p:cNvSpPr/>
          <p:nvPr/>
        </p:nvSpPr>
        <p:spPr>
          <a:xfrm>
            <a:off x="520117" y="525815"/>
            <a:ext cx="110818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FFFF00"/>
                </a:solidFill>
                <a:latin typeface="PT Sans"/>
              </a:rPr>
              <a:t> Прочтите речевую разминку.</a:t>
            </a:r>
          </a:p>
          <a:p>
            <a:r>
              <a:rPr lang="ru-RU" sz="4800" i="1" dirty="0" err="1">
                <a:solidFill>
                  <a:srgbClr val="FFFF00"/>
                </a:solidFill>
                <a:latin typeface="PT Sans"/>
              </a:rPr>
              <a:t>Ша-ша-ша</a:t>
            </a:r>
            <a:r>
              <a:rPr lang="ru-RU" sz="4800" dirty="0">
                <a:solidFill>
                  <a:srgbClr val="FFFF00"/>
                </a:solidFill>
                <a:latin typeface="PT Sans"/>
              </a:rPr>
              <a:t> – мама моет малыша,</a:t>
            </a:r>
          </a:p>
          <a:p>
            <a:r>
              <a:rPr lang="ru-RU" sz="4800" i="1" dirty="0">
                <a:solidFill>
                  <a:srgbClr val="FFFF00"/>
                </a:solidFill>
                <a:latin typeface="PT Sans"/>
              </a:rPr>
              <a:t>Шу-шу-шу</a:t>
            </a:r>
            <a:r>
              <a:rPr lang="ru-RU" sz="4800" dirty="0">
                <a:solidFill>
                  <a:srgbClr val="FFFF00"/>
                </a:solidFill>
                <a:latin typeface="PT Sans"/>
              </a:rPr>
              <a:t> – я письмо пишу,</a:t>
            </a:r>
          </a:p>
          <a:p>
            <a:r>
              <a:rPr lang="ru-RU" sz="4800" i="1" dirty="0" err="1">
                <a:solidFill>
                  <a:srgbClr val="FFFF00"/>
                </a:solidFill>
                <a:latin typeface="PT Sans"/>
              </a:rPr>
              <a:t>Аш-аш-аш</a:t>
            </a:r>
            <a:r>
              <a:rPr lang="ru-RU" sz="4800" dirty="0">
                <a:solidFill>
                  <a:srgbClr val="FFFF00"/>
                </a:solidFill>
                <a:latin typeface="PT Sans"/>
              </a:rPr>
              <a:t> – у Марины карандаш,</a:t>
            </a:r>
          </a:p>
          <a:p>
            <a:r>
              <a:rPr lang="ru-RU" sz="4800" i="1" dirty="0">
                <a:solidFill>
                  <a:srgbClr val="FFFF00"/>
                </a:solidFill>
                <a:latin typeface="PT Sans"/>
              </a:rPr>
              <a:t>Ща-ща-ща</a:t>
            </a:r>
            <a:r>
              <a:rPr lang="ru-RU" sz="4800" dirty="0">
                <a:solidFill>
                  <a:srgbClr val="FFFF00"/>
                </a:solidFill>
                <a:latin typeface="PT Sans"/>
              </a:rPr>
              <a:t> – мы несём домой леща,</a:t>
            </a:r>
          </a:p>
          <a:p>
            <a:r>
              <a:rPr lang="ru-RU" sz="4800" i="1" dirty="0" err="1">
                <a:solidFill>
                  <a:srgbClr val="FFFF00"/>
                </a:solidFill>
                <a:latin typeface="PT Sans"/>
              </a:rPr>
              <a:t>Ащ-ащ-ащ</a:t>
            </a:r>
            <a:r>
              <a:rPr lang="ru-RU" sz="4800" dirty="0">
                <a:solidFill>
                  <a:srgbClr val="FFFF00"/>
                </a:solidFill>
                <a:latin typeface="PT Sans"/>
              </a:rPr>
              <a:t> – мы наденем плащ.</a:t>
            </a:r>
          </a:p>
        </p:txBody>
      </p:sp>
    </p:spTree>
    <p:extLst>
      <p:ext uri="{BB962C8B-B14F-4D97-AF65-F5344CB8AC3E}">
        <p14:creationId xmlns:p14="http://schemas.microsoft.com/office/powerpoint/2010/main" val="106055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E33031C-4BE5-45E9-B604-63D11F988CC9}"/>
              </a:ext>
            </a:extLst>
          </p:cNvPr>
          <p:cNvSpPr/>
          <p:nvPr/>
        </p:nvSpPr>
        <p:spPr>
          <a:xfrm>
            <a:off x="548081" y="68141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PT Sans"/>
              </a:rPr>
              <a:t>Ребята, для чего в школе необходим урок литературного чтения?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7453A09-C01D-44DB-80CF-7AAF1848CDB1}"/>
              </a:ext>
            </a:extLst>
          </p:cNvPr>
          <p:cNvSpPr/>
          <p:nvPr/>
        </p:nvSpPr>
        <p:spPr>
          <a:xfrm>
            <a:off x="5111415" y="1885318"/>
            <a:ext cx="47543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PT Sans"/>
              </a:rPr>
              <a:t>- Чему на этом уроке мы должны учиться?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914C62-F789-4C03-8F47-DE1C03BEF545}"/>
              </a:ext>
            </a:extLst>
          </p:cNvPr>
          <p:cNvSpPr/>
          <p:nvPr/>
        </p:nvSpPr>
        <p:spPr>
          <a:xfrm>
            <a:off x="766195" y="288772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PT Sans"/>
              </a:rPr>
              <a:t>- Объясни смысл пословиц.</a:t>
            </a:r>
          </a:p>
          <a:p>
            <a:r>
              <a:rPr lang="ru-RU" i="1" dirty="0">
                <a:solidFill>
                  <a:srgbClr val="FFFF00"/>
                </a:solidFill>
                <a:latin typeface="PT Sans"/>
              </a:rPr>
              <a:t>С книгой жить – век не тужить.</a:t>
            </a:r>
            <a:endParaRPr lang="ru-RU" b="0" i="0" dirty="0">
              <a:solidFill>
                <a:srgbClr val="FFFF00"/>
              </a:solidFill>
              <a:effectLst/>
              <a:latin typeface="PT Sans"/>
            </a:endParaRPr>
          </a:p>
        </p:txBody>
      </p:sp>
      <p:pic>
        <p:nvPicPr>
          <p:cNvPr id="5" name="Picture 4" descr="Литературное чтение. 1 класс. Учебник. Часть 2. Климанова Л.Ф.">
            <a:extLst>
              <a:ext uri="{FF2B5EF4-FFF2-40B4-BE49-F238E27FC236}">
                <a16:creationId xmlns:a16="http://schemas.microsoft.com/office/drawing/2014/main" id="{0E55CE7E-3C17-4301-87C6-7222FC858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r="13596"/>
          <a:stretch/>
        </p:blipFill>
        <p:spPr bwMode="auto">
          <a:xfrm>
            <a:off x="8640658" y="2445390"/>
            <a:ext cx="2785147" cy="386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DF04ABB-4BB2-4F1A-80B3-89E1A53A97A0}"/>
              </a:ext>
            </a:extLst>
          </p:cNvPr>
          <p:cNvSpPr/>
          <p:nvPr/>
        </p:nvSpPr>
        <p:spPr>
          <a:xfrm>
            <a:off x="-1020661" y="53833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Дмитрий Иванович </a:t>
            </a:r>
          </a:p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Тихомиров</a:t>
            </a:r>
          </a:p>
          <a:p>
            <a:pPr algn="ctr"/>
            <a:r>
              <a: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(1844 – 1915)</a:t>
            </a:r>
          </a:p>
        </p:txBody>
      </p:sp>
      <p:pic>
        <p:nvPicPr>
          <p:cNvPr id="3" name="Рисунок 2" descr="slide_9.jpg">
            <a:extLst>
              <a:ext uri="{FF2B5EF4-FFF2-40B4-BE49-F238E27FC236}">
                <a16:creationId xmlns:a16="http://schemas.microsoft.com/office/drawing/2014/main" id="{B87D6E97-BB4B-46B1-9A45-ECEEF4B3CF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398" y="342804"/>
            <a:ext cx="334523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CB6E1A-A02C-4723-A35D-A3424FB2A566}"/>
              </a:ext>
            </a:extLst>
          </p:cNvPr>
          <p:cNvSpPr/>
          <p:nvPr/>
        </p:nvSpPr>
        <p:spPr>
          <a:xfrm>
            <a:off x="4235865" y="474394"/>
            <a:ext cx="75231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Дмитрий Иванович Тихомиров - известный педагог. Родился он  в семье сельского священника Костромской губернии. Семья была небогатой, и Дмитрий вместе с братьями пахал, сеял, косил. Такая жизнь духовно сблизила его с народом. Образование получил в военно-учительской семинарии. Изданный им в соавторстве с женой в 1872 году «Букварь», был одной из самых распространённых книг, по которой дети христиан постигали азы грамоты и счёта, учились понимать красоту и богатство родного языка, знакомились с главными праздниками.</a:t>
            </a:r>
          </a:p>
        </p:txBody>
      </p:sp>
      <p:pic>
        <p:nvPicPr>
          <p:cNvPr id="5" name="Рисунок 4" descr="1009797963.jpg">
            <a:extLst>
              <a:ext uri="{FF2B5EF4-FFF2-40B4-BE49-F238E27FC236}">
                <a16:creationId xmlns:a16="http://schemas.microsoft.com/office/drawing/2014/main" id="{CDEC98A1-FA5F-4543-83F9-E4A013BDA5D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22932" y="3059717"/>
            <a:ext cx="2073068" cy="3029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600.jpg">
            <a:extLst>
              <a:ext uri="{FF2B5EF4-FFF2-40B4-BE49-F238E27FC236}">
                <a16:creationId xmlns:a16="http://schemas.microsoft.com/office/drawing/2014/main" id="{206BA75B-0797-45E1-B2F8-D09E74FB4D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4300" r="11151"/>
          <a:stretch>
            <a:fillRect/>
          </a:stretch>
        </p:blipFill>
        <p:spPr>
          <a:xfrm>
            <a:off x="9343624" y="3066694"/>
            <a:ext cx="2415389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bdacd.jpg">
            <a:extLst>
              <a:ext uri="{FF2B5EF4-FFF2-40B4-BE49-F238E27FC236}">
                <a16:creationId xmlns:a16="http://schemas.microsoft.com/office/drawing/2014/main" id="{DDF39190-E054-48AD-8D7A-6FA540FBA03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2912" y="3066694"/>
            <a:ext cx="2642460" cy="32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44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Литературное чтение. 1 класс. Электронная форма учебника. В 2 ч. Часть 2">
            <a:extLst>
              <a:ext uri="{FF2B5EF4-FFF2-40B4-BE49-F238E27FC236}">
                <a16:creationId xmlns:a16="http://schemas.microsoft.com/office/drawing/2014/main" id="{03D2C1F5-C8B4-4137-9B0E-E5F6A233E8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Литературное чтение. 1 класс. Учебник. Часть 2. Климанова Л.Ф.">
            <a:extLst>
              <a:ext uri="{FF2B5EF4-FFF2-40B4-BE49-F238E27FC236}">
                <a16:creationId xmlns:a16="http://schemas.microsoft.com/office/drawing/2014/main" id="{4113D0E3-80F3-4202-B7B5-2B8A009E5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r="13596"/>
          <a:stretch/>
        </p:blipFill>
        <p:spPr bwMode="auto">
          <a:xfrm>
            <a:off x="629173" y="609600"/>
            <a:ext cx="3816992" cy="530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401102-1587-46EA-91ED-C3BF34283F74}"/>
              </a:ext>
            </a:extLst>
          </p:cNvPr>
          <p:cNvSpPr txBox="1"/>
          <p:nvPr/>
        </p:nvSpPr>
        <p:spPr>
          <a:xfrm>
            <a:off x="4748170" y="2320109"/>
            <a:ext cx="31822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Учебник стр. 48. </a:t>
            </a:r>
          </a:p>
          <a:p>
            <a:r>
              <a:rPr lang="ru-RU" sz="2800" dirty="0"/>
              <a:t>«НАХОДКА»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DC7841E-F5D9-4E5E-B00D-E3F77AF84259}"/>
              </a:ext>
            </a:extLst>
          </p:cNvPr>
          <p:cNvSpPr/>
          <p:nvPr/>
        </p:nvSpPr>
        <p:spPr>
          <a:xfrm>
            <a:off x="4748170" y="3965709"/>
            <a:ext cx="4752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PT Sans"/>
              </a:rPr>
              <a:t> Как вы думаете, о чем это произведение?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82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89D0B-F6DC-4A3A-974E-33ECE427DB7A}"/>
              </a:ext>
            </a:extLst>
          </p:cNvPr>
          <p:cNvSpPr txBox="1"/>
          <p:nvPr/>
        </p:nvSpPr>
        <p:spPr>
          <a:xfrm>
            <a:off x="4619836" y="823457"/>
            <a:ext cx="295232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Словарная работа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A852FC1-D14C-4963-BA4C-32FB95879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436" y="1642115"/>
            <a:ext cx="7200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Черепок</a:t>
            </a:r>
            <a:r>
              <a:rPr lang="ru-RU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обломок разбитого керамического изделия.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Находка</a:t>
            </a:r>
            <a:r>
              <a:rPr lang="ru-RU" sz="2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найденная вещь.</a:t>
            </a:r>
          </a:p>
          <a:p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Овраг</a:t>
            </a:r>
            <a:r>
              <a:rPr lang="ru-RU" sz="2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глубокая длинная впадина на поверхности земли.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</a:p>
        </p:txBody>
      </p:sp>
    </p:spTree>
    <p:extLst>
      <p:ext uri="{BB962C8B-B14F-4D97-AF65-F5344CB8AC3E}">
        <p14:creationId xmlns:p14="http://schemas.microsoft.com/office/powerpoint/2010/main" val="2873774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6500A3-D1A7-4DC0-9450-BF89B5A2D5E5}"/>
              </a:ext>
            </a:extLst>
          </p:cNvPr>
          <p:cNvSpPr/>
          <p:nvPr/>
        </p:nvSpPr>
        <p:spPr>
          <a:xfrm>
            <a:off x="892029" y="357711"/>
            <a:ext cx="983748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highlight>
                  <a:srgbClr val="800000"/>
                </a:highlight>
                <a:latin typeface="PT Sans"/>
              </a:rPr>
              <a:t>Прочтите слова, записанные на доске, сначала по слогам, затем целыми словами:</a:t>
            </a:r>
          </a:p>
          <a:p>
            <a:r>
              <a:rPr lang="ru-RU" sz="3200" i="1" dirty="0" err="1">
                <a:solidFill>
                  <a:srgbClr val="FFFF00"/>
                </a:solidFill>
                <a:latin typeface="PT Sans"/>
              </a:rPr>
              <a:t>спу-сти-лся</a:t>
            </a:r>
            <a:r>
              <a:rPr lang="ru-RU" sz="3200" dirty="0">
                <a:solidFill>
                  <a:srgbClr val="FFFF00"/>
                </a:solidFill>
                <a:latin typeface="PT Sans"/>
              </a:rPr>
              <a:t> – спустился</a:t>
            </a:r>
          </a:p>
          <a:p>
            <a:r>
              <a:rPr lang="ru-RU" sz="3200" i="1" dirty="0" err="1">
                <a:solidFill>
                  <a:srgbClr val="FFFF00"/>
                </a:solidFill>
                <a:latin typeface="PT Sans"/>
              </a:rPr>
              <a:t>кро</a:t>
            </a:r>
            <a:r>
              <a:rPr lang="ru-RU" sz="3200" i="1" dirty="0">
                <a:solidFill>
                  <a:srgbClr val="FFFF00"/>
                </a:solidFill>
                <a:latin typeface="PT Sans"/>
              </a:rPr>
              <a:t>-</a:t>
            </a:r>
            <a:r>
              <a:rPr lang="ru-RU" sz="3200" i="1" dirty="0" err="1">
                <a:solidFill>
                  <a:srgbClr val="FFFF00"/>
                </a:solidFill>
                <a:latin typeface="PT Sans"/>
              </a:rPr>
              <a:t>шеч</a:t>
            </a:r>
            <a:r>
              <a:rPr lang="ru-RU" sz="3200" i="1" dirty="0">
                <a:solidFill>
                  <a:srgbClr val="FFFF00"/>
                </a:solidFill>
                <a:latin typeface="PT Sans"/>
              </a:rPr>
              <a:t>-но-</a:t>
            </a:r>
            <a:r>
              <a:rPr lang="ru-RU" sz="3200" i="1" dirty="0" err="1">
                <a:solidFill>
                  <a:srgbClr val="FFFF00"/>
                </a:solidFill>
                <a:latin typeface="PT Sans"/>
              </a:rPr>
              <a:t>го</a:t>
            </a:r>
            <a:r>
              <a:rPr lang="ru-RU" sz="3200" dirty="0">
                <a:solidFill>
                  <a:srgbClr val="FFFF00"/>
                </a:solidFill>
                <a:latin typeface="PT Sans"/>
              </a:rPr>
              <a:t> – крошечного</a:t>
            </a:r>
          </a:p>
          <a:p>
            <a:r>
              <a:rPr lang="ru-RU" sz="3200" i="1" dirty="0" err="1">
                <a:solidFill>
                  <a:srgbClr val="FFFF00"/>
                </a:solidFill>
                <a:latin typeface="PT Sans"/>
              </a:rPr>
              <a:t>жа</a:t>
            </a:r>
            <a:r>
              <a:rPr lang="ru-RU" sz="3200" i="1" dirty="0">
                <a:solidFill>
                  <a:srgbClr val="FFFF00"/>
                </a:solidFill>
                <a:latin typeface="PT Sans"/>
              </a:rPr>
              <a:t>-лоб-не-е</a:t>
            </a:r>
            <a:r>
              <a:rPr lang="ru-RU" sz="3200" dirty="0">
                <a:solidFill>
                  <a:srgbClr val="FFFF00"/>
                </a:solidFill>
                <a:latin typeface="PT Sans"/>
              </a:rPr>
              <a:t> – жалобнее</a:t>
            </a:r>
          </a:p>
          <a:p>
            <a:r>
              <a:rPr lang="ru-RU" sz="3200" i="1" dirty="0" err="1">
                <a:solidFill>
                  <a:srgbClr val="FFFF00"/>
                </a:solidFill>
                <a:latin typeface="PT Sans"/>
              </a:rPr>
              <a:t>сле</a:t>
            </a:r>
            <a:r>
              <a:rPr lang="ru-RU" sz="3200" i="1" dirty="0">
                <a:solidFill>
                  <a:srgbClr val="FFFF00"/>
                </a:solidFill>
                <a:latin typeface="PT Sans"/>
              </a:rPr>
              <a:t>-пень-кий</a:t>
            </a:r>
            <a:r>
              <a:rPr lang="ru-RU" sz="3200" dirty="0">
                <a:solidFill>
                  <a:srgbClr val="FFFF00"/>
                </a:solidFill>
                <a:latin typeface="PT Sans"/>
              </a:rPr>
              <a:t> – слепенький</a:t>
            </a:r>
          </a:p>
          <a:p>
            <a:r>
              <a:rPr lang="ru-RU" sz="3200" i="1" dirty="0" err="1">
                <a:solidFill>
                  <a:srgbClr val="FFFF00"/>
                </a:solidFill>
                <a:latin typeface="PT Sans"/>
              </a:rPr>
              <a:t>смор</a:t>
            </a:r>
            <a:r>
              <a:rPr lang="ru-RU" sz="3200" i="1" dirty="0">
                <a:solidFill>
                  <a:srgbClr val="FFFF00"/>
                </a:solidFill>
                <a:latin typeface="PT Sans"/>
              </a:rPr>
              <a:t>-щи-</a:t>
            </a:r>
            <a:r>
              <a:rPr lang="ru-RU" sz="3200" i="1" dirty="0" err="1">
                <a:solidFill>
                  <a:srgbClr val="FFFF00"/>
                </a:solidFill>
                <a:latin typeface="PT Sans"/>
              </a:rPr>
              <a:t>лась</a:t>
            </a:r>
            <a:r>
              <a:rPr lang="ru-RU" sz="3200" dirty="0">
                <a:solidFill>
                  <a:srgbClr val="FFFF00"/>
                </a:solidFill>
                <a:latin typeface="PT Sans"/>
              </a:rPr>
              <a:t> – сморщилась</a:t>
            </a:r>
          </a:p>
          <a:p>
            <a:r>
              <a:rPr lang="ru-RU" sz="3200" i="1" dirty="0">
                <a:solidFill>
                  <a:srgbClr val="FFFF00"/>
                </a:solidFill>
                <a:latin typeface="PT Sans"/>
              </a:rPr>
              <a:t>вы-про-сил</a:t>
            </a:r>
            <a:r>
              <a:rPr lang="ru-RU" sz="3200" dirty="0">
                <a:solidFill>
                  <a:srgbClr val="FFFF00"/>
                </a:solidFill>
                <a:latin typeface="PT Sans"/>
              </a:rPr>
              <a:t> – выпросил</a:t>
            </a:r>
          </a:p>
          <a:p>
            <a:r>
              <a:rPr lang="ru-RU" sz="3200" i="1" dirty="0">
                <a:solidFill>
                  <a:srgbClr val="FFFF00"/>
                </a:solidFill>
                <a:latin typeface="PT Sans"/>
              </a:rPr>
              <a:t>ты-чет-</a:t>
            </a:r>
            <a:r>
              <a:rPr lang="ru-RU" sz="3200" i="1" dirty="0" err="1">
                <a:solidFill>
                  <a:srgbClr val="FFFF00"/>
                </a:solidFill>
                <a:latin typeface="PT Sans"/>
              </a:rPr>
              <a:t>ся</a:t>
            </a:r>
            <a:r>
              <a:rPr lang="ru-RU" sz="3200" dirty="0">
                <a:solidFill>
                  <a:srgbClr val="FFFF00"/>
                </a:solidFill>
                <a:latin typeface="PT Sans"/>
              </a:rPr>
              <a:t> – тычется</a:t>
            </a:r>
          </a:p>
          <a:p>
            <a:r>
              <a:rPr lang="ru-RU" sz="3200" i="1" dirty="0">
                <a:solidFill>
                  <a:srgbClr val="FFFF00"/>
                </a:solidFill>
                <a:latin typeface="PT Sans"/>
              </a:rPr>
              <a:t>мор-</a:t>
            </a:r>
            <a:r>
              <a:rPr lang="ru-RU" sz="3200" i="1" dirty="0" err="1">
                <a:solidFill>
                  <a:srgbClr val="FFFF00"/>
                </a:solidFill>
                <a:latin typeface="PT Sans"/>
              </a:rPr>
              <a:t>доч</a:t>
            </a:r>
            <a:r>
              <a:rPr lang="ru-RU" sz="3200" i="1" dirty="0">
                <a:solidFill>
                  <a:srgbClr val="FFFF00"/>
                </a:solidFill>
                <a:latin typeface="PT Sans"/>
              </a:rPr>
              <a:t>-кой</a:t>
            </a:r>
            <a:r>
              <a:rPr lang="ru-RU" sz="3200" dirty="0">
                <a:solidFill>
                  <a:srgbClr val="FFFF00"/>
                </a:solidFill>
                <a:latin typeface="PT Sans"/>
              </a:rPr>
              <a:t> – мордочкой</a:t>
            </a:r>
          </a:p>
          <a:p>
            <a:r>
              <a:rPr lang="ru-RU" sz="3200" i="1" dirty="0">
                <a:solidFill>
                  <a:srgbClr val="FFFF00"/>
                </a:solidFill>
                <a:latin typeface="PT Sans"/>
              </a:rPr>
              <a:t>под-</a:t>
            </a:r>
            <a:r>
              <a:rPr lang="ru-RU" sz="3200" i="1" dirty="0" err="1">
                <a:solidFill>
                  <a:srgbClr val="FFFF00"/>
                </a:solidFill>
                <a:latin typeface="PT Sans"/>
              </a:rPr>
              <a:t>ру</a:t>
            </a:r>
            <a:r>
              <a:rPr lang="ru-RU" sz="3200" i="1" dirty="0">
                <a:solidFill>
                  <a:srgbClr val="FFFF00"/>
                </a:solidFill>
                <a:latin typeface="PT Sans"/>
              </a:rPr>
              <a:t>-жил-</a:t>
            </a:r>
            <a:r>
              <a:rPr lang="ru-RU" sz="3200" i="1" dirty="0" err="1">
                <a:solidFill>
                  <a:srgbClr val="FFFF00"/>
                </a:solidFill>
                <a:latin typeface="PT Sans"/>
              </a:rPr>
              <a:t>ся</a:t>
            </a:r>
            <a:r>
              <a:rPr lang="ru-RU" sz="3200" dirty="0">
                <a:solidFill>
                  <a:srgbClr val="FFFF00"/>
                </a:solidFill>
                <a:latin typeface="PT Sans"/>
              </a:rPr>
              <a:t> – подружился</a:t>
            </a:r>
            <a:endParaRPr lang="ru-RU" sz="3200" b="0" i="0" dirty="0">
              <a:solidFill>
                <a:srgbClr val="FFFF00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3073785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7DB2EA-DCF6-4CB0-970E-61FFD4F3A637}"/>
              </a:ext>
            </a:extLst>
          </p:cNvPr>
          <p:cNvSpPr/>
          <p:nvPr/>
        </p:nvSpPr>
        <p:spPr>
          <a:xfrm>
            <a:off x="590025" y="56667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  <a:latin typeface="PT Sans"/>
              </a:rPr>
              <a:t> От чьего имени написано произведение?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9ECE589-25C9-45B1-BB63-90116A814EF9}"/>
              </a:ext>
            </a:extLst>
          </p:cNvPr>
          <p:cNvSpPr/>
          <p:nvPr/>
        </p:nvSpPr>
        <p:spPr>
          <a:xfrm>
            <a:off x="1591848" y="139766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PT Sans"/>
              </a:rPr>
              <a:t>- Где мальчик нашел щенка?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1C4D1BD-283D-42E0-BF3B-37E29C7DDE2B}"/>
              </a:ext>
            </a:extLst>
          </p:cNvPr>
          <p:cNvSpPr/>
          <p:nvPr/>
        </p:nvSpPr>
        <p:spPr>
          <a:xfrm>
            <a:off x="2000406" y="227565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PT Sans"/>
              </a:rPr>
              <a:t>- Прочтите, как выглядел щенок.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68D0F72-13F1-4C5B-8B08-CAFF4053349B}"/>
              </a:ext>
            </a:extLst>
          </p:cNvPr>
          <p:cNvSpPr/>
          <p:nvPr/>
        </p:nvSpPr>
        <p:spPr>
          <a:xfrm>
            <a:off x="1773315" y="361644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C000"/>
                </a:solidFill>
                <a:latin typeface="PT Sans"/>
              </a:rPr>
              <a:t>- Почему щенок перестал плакать?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FD65C9-308C-4EAE-A4DB-A0D455A0D71C}"/>
              </a:ext>
            </a:extLst>
          </p:cNvPr>
          <p:cNvSpPr/>
          <p:nvPr/>
        </p:nvSpPr>
        <p:spPr>
          <a:xfrm>
            <a:off x="925585" y="449084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PT Sans"/>
              </a:rPr>
              <a:t>- Куда мальчик принес щенка?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80ECF9-9E4D-49F4-91C6-BC1BDAFFF52C}"/>
              </a:ext>
            </a:extLst>
          </p:cNvPr>
          <p:cNvSpPr/>
          <p:nvPr/>
        </p:nvSpPr>
        <p:spPr>
          <a:xfrm>
            <a:off x="4639848" y="52979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PT Sans"/>
              </a:rPr>
              <a:t>- Прочтите строки, в которых описывается, как кормили щенка.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0232FC7-A8F2-46B4-BB7E-46795F522EEA}"/>
              </a:ext>
            </a:extLst>
          </p:cNvPr>
          <p:cNvSpPr/>
          <p:nvPr/>
        </p:nvSpPr>
        <p:spPr>
          <a:xfrm>
            <a:off x="5824756" y="144466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PT Sans"/>
              </a:rPr>
              <a:t>- Какую кличку дали щенку? Объясните, почему.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753E97-4FA7-4F37-8E35-7CFBF7DE895F}"/>
              </a:ext>
            </a:extLst>
          </p:cNvPr>
          <p:cNvSpPr/>
          <p:nvPr/>
        </p:nvSpPr>
        <p:spPr>
          <a:xfrm>
            <a:off x="5824756" y="28515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PT Sans"/>
              </a:rPr>
              <a:t>- Как вы думаете, почему щенок полюбил своего хозяина?</a:t>
            </a:r>
          </a:p>
        </p:txBody>
      </p:sp>
    </p:spTree>
    <p:extLst>
      <p:ext uri="{BB962C8B-B14F-4D97-AF65-F5344CB8AC3E}">
        <p14:creationId xmlns:p14="http://schemas.microsoft.com/office/powerpoint/2010/main" val="1016359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36</TotalTime>
  <Words>709</Words>
  <Application>Microsoft Office PowerPoint</Application>
  <PresentationFormat>Широкоэкранный</PresentationFormat>
  <Paragraphs>89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Century Gothic</vt:lpstr>
      <vt:lpstr>Circe</vt:lpstr>
      <vt:lpstr>PT Sans</vt:lpstr>
      <vt:lpstr>Times New Roman</vt:lpstr>
      <vt:lpstr>Савон</vt:lpstr>
      <vt:lpstr>  Из старинных книг.  Ю. Энтин  «Про дружбу» Д.И.Тихомиров «Находка»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старинных книг.  Ю. Энтин  «Про дружбу» Д.И.Тихомиров «Находка»</dc:title>
  <dc:creator>Людмила</dc:creator>
  <cp:lastModifiedBy>Людмила</cp:lastModifiedBy>
  <cp:revision>6</cp:revision>
  <dcterms:created xsi:type="dcterms:W3CDTF">2025-04-27T07:58:54Z</dcterms:created>
  <dcterms:modified xsi:type="dcterms:W3CDTF">2025-04-27T08:39:38Z</dcterms:modified>
</cp:coreProperties>
</file>